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521" r:id="rId3"/>
    <p:sldId id="435" r:id="rId4"/>
    <p:sldId id="334" r:id="rId5"/>
    <p:sldId id="522" r:id="rId6"/>
    <p:sldId id="499" r:id="rId7"/>
    <p:sldId id="419" r:id="rId8"/>
    <p:sldId id="485" r:id="rId9"/>
    <p:sldId id="282" r:id="rId10"/>
    <p:sldId id="470" r:id="rId11"/>
    <p:sldId id="524" r:id="rId12"/>
    <p:sldId id="433" r:id="rId13"/>
    <p:sldId id="523"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95" autoAdjust="0"/>
    <p:restoredTop sz="89987" autoAdjust="0"/>
  </p:normalViewPr>
  <p:slideViewPr>
    <p:cSldViewPr snapToGrid="0">
      <p:cViewPr varScale="1">
        <p:scale>
          <a:sx n="77" d="100"/>
          <a:sy n="77" d="100"/>
        </p:scale>
        <p:origin x="907" y="67"/>
      </p:cViewPr>
      <p:guideLst/>
    </p:cSldViewPr>
  </p:slideViewPr>
  <p:notesTextViewPr>
    <p:cViewPr>
      <p:scale>
        <a:sx n="1" d="1"/>
        <a:sy n="1" d="1"/>
      </p:scale>
      <p:origin x="0" y="0"/>
    </p:cViewPr>
  </p:notesTextViewPr>
  <p:sorterViewPr>
    <p:cViewPr varScale="1">
      <p:scale>
        <a:sx n="100" d="100"/>
        <a:sy n="100" d="100"/>
      </p:scale>
      <p:origin x="0" y="-181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AEF97-AA92-48C6-86BA-9F7E79065537}" type="datetimeFigureOut">
              <a:rPr kumimoji="1" lang="ja-JP" altLang="en-US" smtClean="0"/>
              <a:t>2021/8/24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D4655C-5660-4139-BC37-580FD505D4B7}" type="slidenum">
              <a:rPr kumimoji="1" lang="ja-JP" altLang="en-US" smtClean="0"/>
              <a:t>‹#›</a:t>
            </a:fld>
            <a:endParaRPr kumimoji="1" lang="ja-JP" altLang="en-US"/>
          </a:p>
        </p:txBody>
      </p:sp>
    </p:spTree>
    <p:extLst>
      <p:ext uri="{BB962C8B-B14F-4D97-AF65-F5344CB8AC3E}">
        <p14:creationId xmlns:p14="http://schemas.microsoft.com/office/powerpoint/2010/main" val="319323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129E6C8-418C-45C4-90E5-4332F8923E72}" type="slidenum">
              <a:rPr lang="en-US" altLang="ja-JP"/>
              <a:pPr/>
              <a:t>6</a:t>
            </a:fld>
            <a:endParaRPr lang="en-US" altLang="ja-JP"/>
          </a:p>
        </p:txBody>
      </p:sp>
      <p:sp>
        <p:nvSpPr>
          <p:cNvPr id="198658" name="Rectangle 2"/>
          <p:cNvSpPr>
            <a:spLocks noGrp="1" noRot="1" noChangeAspect="1" noChangeArrowheads="1" noTextEdit="1"/>
          </p:cNvSpPr>
          <p:nvPr>
            <p:ph type="sldImg"/>
          </p:nvPr>
        </p:nvSpPr>
        <p:spPr>
          <a:xfrm>
            <a:off x="2466975" y="569913"/>
            <a:ext cx="4862513" cy="2736850"/>
          </a:xfrm>
          <a:ln/>
        </p:spPr>
      </p:sp>
      <p:sp>
        <p:nvSpPr>
          <p:cNvPr id="198659" name="Rectangle 3"/>
          <p:cNvSpPr>
            <a:spLocks noGrp="1" noChangeArrowheads="1"/>
          </p:cNvSpPr>
          <p:nvPr>
            <p:ph type="body" idx="1"/>
          </p:nvPr>
        </p:nvSpPr>
        <p:spPr>
          <a:xfrm>
            <a:off x="1335719" y="4354080"/>
            <a:ext cx="7126144" cy="1903350"/>
          </a:xfrm>
        </p:spPr>
        <p:txBody>
          <a:bodyPr/>
          <a:lstStyle/>
          <a:p>
            <a:endParaRPr lang="ja-JP" altLang="en-US" dirty="0"/>
          </a:p>
        </p:txBody>
      </p:sp>
    </p:spTree>
    <p:extLst>
      <p:ext uri="{BB962C8B-B14F-4D97-AF65-F5344CB8AC3E}">
        <p14:creationId xmlns:p14="http://schemas.microsoft.com/office/powerpoint/2010/main" val="1403256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E03279-5A9D-4B1A-90E3-7C3530B8C34E}" type="slidenum">
              <a:rPr lang="en-US" altLang="ja-JP"/>
              <a:pPr/>
              <a:t>7</a:t>
            </a:fld>
            <a:endParaRPr lang="en-US" altLang="ja-JP"/>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386208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4CAB1B-0D42-4108-A9E1-3A9BFC66A30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5DA62BE-7C3F-4EC4-B895-DDF92B1AB4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950526B-73D2-459F-8895-CFDDCA0FC6D8}"/>
              </a:ext>
            </a:extLst>
          </p:cNvPr>
          <p:cNvSpPr>
            <a:spLocks noGrp="1"/>
          </p:cNvSpPr>
          <p:nvPr>
            <p:ph type="dt" sz="half" idx="10"/>
          </p:nvPr>
        </p:nvSpPr>
        <p:spPr/>
        <p:txBody>
          <a:bodyPr/>
          <a:lstStyle/>
          <a:p>
            <a:fld id="{267C9B69-C204-4530-92DE-288D12169EB6}" type="datetimeFigureOut">
              <a:rPr kumimoji="1" lang="ja-JP" altLang="en-US" smtClean="0"/>
              <a:t>2021/8/24</a:t>
            </a:fld>
            <a:endParaRPr kumimoji="1" lang="ja-JP" altLang="en-US"/>
          </a:p>
        </p:txBody>
      </p:sp>
      <p:sp>
        <p:nvSpPr>
          <p:cNvPr id="5" name="フッター プレースホルダー 4">
            <a:extLst>
              <a:ext uri="{FF2B5EF4-FFF2-40B4-BE49-F238E27FC236}">
                <a16:creationId xmlns:a16="http://schemas.microsoft.com/office/drawing/2014/main" id="{AAA09DC2-CA4F-452C-8258-80264A33B85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6D6C950-105A-46D9-B999-5620026E35A8}"/>
              </a:ext>
            </a:extLst>
          </p:cNvPr>
          <p:cNvSpPr>
            <a:spLocks noGrp="1"/>
          </p:cNvSpPr>
          <p:nvPr>
            <p:ph type="sldNum" sz="quarter" idx="12"/>
          </p:nvPr>
        </p:nvSpPr>
        <p:spPr/>
        <p:txBody>
          <a:bodyPr/>
          <a:lstStyle/>
          <a:p>
            <a:fld id="{2A5FED77-6762-4015-98B9-317296539EAD}" type="slidenum">
              <a:rPr kumimoji="1" lang="ja-JP" altLang="en-US" smtClean="0"/>
              <a:t>‹#›</a:t>
            </a:fld>
            <a:endParaRPr kumimoji="1" lang="ja-JP" altLang="en-US"/>
          </a:p>
        </p:txBody>
      </p:sp>
    </p:spTree>
    <p:extLst>
      <p:ext uri="{BB962C8B-B14F-4D97-AF65-F5344CB8AC3E}">
        <p14:creationId xmlns:p14="http://schemas.microsoft.com/office/powerpoint/2010/main" val="417854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DF9B74-9930-48DC-9FD1-9352ECB7BFA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CC114ED-58EB-4F3B-A7F8-D6B2B3FC954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7949FF1-B1CD-47CC-871A-4A9A7C927369}"/>
              </a:ext>
            </a:extLst>
          </p:cNvPr>
          <p:cNvSpPr>
            <a:spLocks noGrp="1"/>
          </p:cNvSpPr>
          <p:nvPr>
            <p:ph type="dt" sz="half" idx="10"/>
          </p:nvPr>
        </p:nvSpPr>
        <p:spPr/>
        <p:txBody>
          <a:bodyPr/>
          <a:lstStyle/>
          <a:p>
            <a:fld id="{267C9B69-C204-4530-92DE-288D12169EB6}" type="datetimeFigureOut">
              <a:rPr kumimoji="1" lang="ja-JP" altLang="en-US" smtClean="0"/>
              <a:t>2021/8/24</a:t>
            </a:fld>
            <a:endParaRPr kumimoji="1" lang="ja-JP" altLang="en-US"/>
          </a:p>
        </p:txBody>
      </p:sp>
      <p:sp>
        <p:nvSpPr>
          <p:cNvPr id="5" name="フッター プレースホルダー 4">
            <a:extLst>
              <a:ext uri="{FF2B5EF4-FFF2-40B4-BE49-F238E27FC236}">
                <a16:creationId xmlns:a16="http://schemas.microsoft.com/office/drawing/2014/main" id="{93C14F22-1B9E-45B1-A272-DC7F77EA502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18AD569-3464-4B15-9298-0726B3861402}"/>
              </a:ext>
            </a:extLst>
          </p:cNvPr>
          <p:cNvSpPr>
            <a:spLocks noGrp="1"/>
          </p:cNvSpPr>
          <p:nvPr>
            <p:ph type="sldNum" sz="quarter" idx="12"/>
          </p:nvPr>
        </p:nvSpPr>
        <p:spPr/>
        <p:txBody>
          <a:bodyPr/>
          <a:lstStyle/>
          <a:p>
            <a:fld id="{2A5FED77-6762-4015-98B9-317296539EAD}" type="slidenum">
              <a:rPr kumimoji="1" lang="ja-JP" altLang="en-US" smtClean="0"/>
              <a:t>‹#›</a:t>
            </a:fld>
            <a:endParaRPr kumimoji="1" lang="ja-JP" altLang="en-US"/>
          </a:p>
        </p:txBody>
      </p:sp>
    </p:spTree>
    <p:extLst>
      <p:ext uri="{BB962C8B-B14F-4D97-AF65-F5344CB8AC3E}">
        <p14:creationId xmlns:p14="http://schemas.microsoft.com/office/powerpoint/2010/main" val="972021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8825E2C-34F8-4D3A-979E-70A3B943F8D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ED223EA-616E-465C-BEC8-20CA7E363CA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741313F-21FF-47F0-A1D7-09EFA9007D66}"/>
              </a:ext>
            </a:extLst>
          </p:cNvPr>
          <p:cNvSpPr>
            <a:spLocks noGrp="1"/>
          </p:cNvSpPr>
          <p:nvPr>
            <p:ph type="dt" sz="half" idx="10"/>
          </p:nvPr>
        </p:nvSpPr>
        <p:spPr/>
        <p:txBody>
          <a:bodyPr/>
          <a:lstStyle/>
          <a:p>
            <a:fld id="{267C9B69-C204-4530-92DE-288D12169EB6}" type="datetimeFigureOut">
              <a:rPr kumimoji="1" lang="ja-JP" altLang="en-US" smtClean="0"/>
              <a:t>2021/8/24</a:t>
            </a:fld>
            <a:endParaRPr kumimoji="1" lang="ja-JP" altLang="en-US"/>
          </a:p>
        </p:txBody>
      </p:sp>
      <p:sp>
        <p:nvSpPr>
          <p:cNvPr id="5" name="フッター プレースホルダー 4">
            <a:extLst>
              <a:ext uri="{FF2B5EF4-FFF2-40B4-BE49-F238E27FC236}">
                <a16:creationId xmlns:a16="http://schemas.microsoft.com/office/drawing/2014/main" id="{D4CCE5A5-4FC0-4293-9D19-E7062472F35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7BF30FD-45B6-480D-97B0-A6234E1B1F12}"/>
              </a:ext>
            </a:extLst>
          </p:cNvPr>
          <p:cNvSpPr>
            <a:spLocks noGrp="1"/>
          </p:cNvSpPr>
          <p:nvPr>
            <p:ph type="sldNum" sz="quarter" idx="12"/>
          </p:nvPr>
        </p:nvSpPr>
        <p:spPr/>
        <p:txBody>
          <a:bodyPr/>
          <a:lstStyle/>
          <a:p>
            <a:fld id="{2A5FED77-6762-4015-98B9-317296539EAD}" type="slidenum">
              <a:rPr kumimoji="1" lang="ja-JP" altLang="en-US" smtClean="0"/>
              <a:t>‹#›</a:t>
            </a:fld>
            <a:endParaRPr kumimoji="1" lang="ja-JP" altLang="en-US"/>
          </a:p>
        </p:txBody>
      </p:sp>
    </p:spTree>
    <p:extLst>
      <p:ext uri="{BB962C8B-B14F-4D97-AF65-F5344CB8AC3E}">
        <p14:creationId xmlns:p14="http://schemas.microsoft.com/office/powerpoint/2010/main" val="1837203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16091-C8E0-4975-96EB-44D12A4AEFC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5D60B19-4115-4AFA-BC68-2511ADFB009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CDFF3FE-2E01-407D-9F0A-A445C2817D09}"/>
              </a:ext>
            </a:extLst>
          </p:cNvPr>
          <p:cNvSpPr>
            <a:spLocks noGrp="1"/>
          </p:cNvSpPr>
          <p:nvPr>
            <p:ph type="dt" sz="half" idx="10"/>
          </p:nvPr>
        </p:nvSpPr>
        <p:spPr/>
        <p:txBody>
          <a:bodyPr/>
          <a:lstStyle/>
          <a:p>
            <a:fld id="{267C9B69-C204-4530-92DE-288D12169EB6}" type="datetimeFigureOut">
              <a:rPr kumimoji="1" lang="ja-JP" altLang="en-US" smtClean="0"/>
              <a:t>2021/8/24</a:t>
            </a:fld>
            <a:endParaRPr kumimoji="1" lang="ja-JP" altLang="en-US"/>
          </a:p>
        </p:txBody>
      </p:sp>
      <p:sp>
        <p:nvSpPr>
          <p:cNvPr id="5" name="フッター プレースホルダー 4">
            <a:extLst>
              <a:ext uri="{FF2B5EF4-FFF2-40B4-BE49-F238E27FC236}">
                <a16:creationId xmlns:a16="http://schemas.microsoft.com/office/drawing/2014/main" id="{D07BD73B-E1F0-4575-B201-3DAC46C82DC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C77CA9-6233-451E-A4C0-9ECA1CACD31D}"/>
              </a:ext>
            </a:extLst>
          </p:cNvPr>
          <p:cNvSpPr>
            <a:spLocks noGrp="1"/>
          </p:cNvSpPr>
          <p:nvPr>
            <p:ph type="sldNum" sz="quarter" idx="12"/>
          </p:nvPr>
        </p:nvSpPr>
        <p:spPr/>
        <p:txBody>
          <a:bodyPr/>
          <a:lstStyle/>
          <a:p>
            <a:fld id="{2A5FED77-6762-4015-98B9-317296539EAD}" type="slidenum">
              <a:rPr kumimoji="1" lang="ja-JP" altLang="en-US" smtClean="0"/>
              <a:t>‹#›</a:t>
            </a:fld>
            <a:endParaRPr kumimoji="1" lang="ja-JP" altLang="en-US"/>
          </a:p>
        </p:txBody>
      </p:sp>
    </p:spTree>
    <p:extLst>
      <p:ext uri="{BB962C8B-B14F-4D97-AF65-F5344CB8AC3E}">
        <p14:creationId xmlns:p14="http://schemas.microsoft.com/office/powerpoint/2010/main" val="1276489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723172-342A-494C-803F-6E00A225EAF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E14F5F7-56B4-433C-A99E-2239DBD803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BEE2DD8-001B-4311-B152-1B4501FCB38A}"/>
              </a:ext>
            </a:extLst>
          </p:cNvPr>
          <p:cNvSpPr>
            <a:spLocks noGrp="1"/>
          </p:cNvSpPr>
          <p:nvPr>
            <p:ph type="dt" sz="half" idx="10"/>
          </p:nvPr>
        </p:nvSpPr>
        <p:spPr/>
        <p:txBody>
          <a:bodyPr/>
          <a:lstStyle/>
          <a:p>
            <a:fld id="{267C9B69-C204-4530-92DE-288D12169EB6}" type="datetimeFigureOut">
              <a:rPr kumimoji="1" lang="ja-JP" altLang="en-US" smtClean="0"/>
              <a:t>2021/8/24</a:t>
            </a:fld>
            <a:endParaRPr kumimoji="1" lang="ja-JP" altLang="en-US"/>
          </a:p>
        </p:txBody>
      </p:sp>
      <p:sp>
        <p:nvSpPr>
          <p:cNvPr id="5" name="フッター プレースホルダー 4">
            <a:extLst>
              <a:ext uri="{FF2B5EF4-FFF2-40B4-BE49-F238E27FC236}">
                <a16:creationId xmlns:a16="http://schemas.microsoft.com/office/drawing/2014/main" id="{CC399780-CCEF-47F6-98B4-49BF5D82C1F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B6D7A06-76F1-4779-9C13-4567DF3B8C77}"/>
              </a:ext>
            </a:extLst>
          </p:cNvPr>
          <p:cNvSpPr>
            <a:spLocks noGrp="1"/>
          </p:cNvSpPr>
          <p:nvPr>
            <p:ph type="sldNum" sz="quarter" idx="12"/>
          </p:nvPr>
        </p:nvSpPr>
        <p:spPr/>
        <p:txBody>
          <a:bodyPr/>
          <a:lstStyle/>
          <a:p>
            <a:fld id="{2A5FED77-6762-4015-98B9-317296539EAD}" type="slidenum">
              <a:rPr kumimoji="1" lang="ja-JP" altLang="en-US" smtClean="0"/>
              <a:t>‹#›</a:t>
            </a:fld>
            <a:endParaRPr kumimoji="1" lang="ja-JP" altLang="en-US"/>
          </a:p>
        </p:txBody>
      </p:sp>
    </p:spTree>
    <p:extLst>
      <p:ext uri="{BB962C8B-B14F-4D97-AF65-F5344CB8AC3E}">
        <p14:creationId xmlns:p14="http://schemas.microsoft.com/office/powerpoint/2010/main" val="1904354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A63FE0-FD78-4C83-8907-5DAA9B94397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C00E22E-5606-42E3-9A42-C40486BF117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3D9BEF5-47A4-4AF2-BF6E-53DF52CDF86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8D93C7D-175D-4A79-AD5C-FE5BFF0F567D}"/>
              </a:ext>
            </a:extLst>
          </p:cNvPr>
          <p:cNvSpPr>
            <a:spLocks noGrp="1"/>
          </p:cNvSpPr>
          <p:nvPr>
            <p:ph type="dt" sz="half" idx="10"/>
          </p:nvPr>
        </p:nvSpPr>
        <p:spPr/>
        <p:txBody>
          <a:bodyPr/>
          <a:lstStyle/>
          <a:p>
            <a:fld id="{267C9B69-C204-4530-92DE-288D12169EB6}" type="datetimeFigureOut">
              <a:rPr kumimoji="1" lang="ja-JP" altLang="en-US" smtClean="0"/>
              <a:t>2021/8/24</a:t>
            </a:fld>
            <a:endParaRPr kumimoji="1" lang="ja-JP" altLang="en-US"/>
          </a:p>
        </p:txBody>
      </p:sp>
      <p:sp>
        <p:nvSpPr>
          <p:cNvPr id="6" name="フッター プレースホルダー 5">
            <a:extLst>
              <a:ext uri="{FF2B5EF4-FFF2-40B4-BE49-F238E27FC236}">
                <a16:creationId xmlns:a16="http://schemas.microsoft.com/office/drawing/2014/main" id="{1406145C-B4F5-43BB-95EB-E0FC3DB3CEF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4DD9A6E-D31A-4034-89D4-FD5DB03E855B}"/>
              </a:ext>
            </a:extLst>
          </p:cNvPr>
          <p:cNvSpPr>
            <a:spLocks noGrp="1"/>
          </p:cNvSpPr>
          <p:nvPr>
            <p:ph type="sldNum" sz="quarter" idx="12"/>
          </p:nvPr>
        </p:nvSpPr>
        <p:spPr/>
        <p:txBody>
          <a:bodyPr/>
          <a:lstStyle/>
          <a:p>
            <a:fld id="{2A5FED77-6762-4015-98B9-317296539EAD}" type="slidenum">
              <a:rPr kumimoji="1" lang="ja-JP" altLang="en-US" smtClean="0"/>
              <a:t>‹#›</a:t>
            </a:fld>
            <a:endParaRPr kumimoji="1" lang="ja-JP" altLang="en-US"/>
          </a:p>
        </p:txBody>
      </p:sp>
    </p:spTree>
    <p:extLst>
      <p:ext uri="{BB962C8B-B14F-4D97-AF65-F5344CB8AC3E}">
        <p14:creationId xmlns:p14="http://schemas.microsoft.com/office/powerpoint/2010/main" val="79153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526665-810E-4223-AD2A-57A2634F183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CF36452-FE01-4CCD-B4D1-09E8840654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32757A3-4E02-42D4-9B7C-3E5A3BE710F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0C22D10-4A74-4981-AD4A-7EDE03BF46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672493F-DD50-4059-86BB-CFC1169C1DD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B49D233-D25D-4CC3-ACE2-DE0C038B9EAB}"/>
              </a:ext>
            </a:extLst>
          </p:cNvPr>
          <p:cNvSpPr>
            <a:spLocks noGrp="1"/>
          </p:cNvSpPr>
          <p:nvPr>
            <p:ph type="dt" sz="half" idx="10"/>
          </p:nvPr>
        </p:nvSpPr>
        <p:spPr/>
        <p:txBody>
          <a:bodyPr/>
          <a:lstStyle/>
          <a:p>
            <a:fld id="{267C9B69-C204-4530-92DE-288D12169EB6}" type="datetimeFigureOut">
              <a:rPr kumimoji="1" lang="ja-JP" altLang="en-US" smtClean="0"/>
              <a:t>2021/8/24</a:t>
            </a:fld>
            <a:endParaRPr kumimoji="1" lang="ja-JP" altLang="en-US"/>
          </a:p>
        </p:txBody>
      </p:sp>
      <p:sp>
        <p:nvSpPr>
          <p:cNvPr id="8" name="フッター プレースホルダー 7">
            <a:extLst>
              <a:ext uri="{FF2B5EF4-FFF2-40B4-BE49-F238E27FC236}">
                <a16:creationId xmlns:a16="http://schemas.microsoft.com/office/drawing/2014/main" id="{0BE52A1F-92EE-42E5-A757-C518B96BAB9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5EB66B1-3505-41D6-95DB-E4396CBEF1A4}"/>
              </a:ext>
            </a:extLst>
          </p:cNvPr>
          <p:cNvSpPr>
            <a:spLocks noGrp="1"/>
          </p:cNvSpPr>
          <p:nvPr>
            <p:ph type="sldNum" sz="quarter" idx="12"/>
          </p:nvPr>
        </p:nvSpPr>
        <p:spPr/>
        <p:txBody>
          <a:bodyPr/>
          <a:lstStyle/>
          <a:p>
            <a:fld id="{2A5FED77-6762-4015-98B9-317296539EAD}" type="slidenum">
              <a:rPr kumimoji="1" lang="ja-JP" altLang="en-US" smtClean="0"/>
              <a:t>‹#›</a:t>
            </a:fld>
            <a:endParaRPr kumimoji="1" lang="ja-JP" altLang="en-US"/>
          </a:p>
        </p:txBody>
      </p:sp>
    </p:spTree>
    <p:extLst>
      <p:ext uri="{BB962C8B-B14F-4D97-AF65-F5344CB8AC3E}">
        <p14:creationId xmlns:p14="http://schemas.microsoft.com/office/powerpoint/2010/main" val="278062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E41259-68DE-4919-9616-E45206BBC46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B62B4F3-B1A4-485A-9A65-629256CB022B}"/>
              </a:ext>
            </a:extLst>
          </p:cNvPr>
          <p:cNvSpPr>
            <a:spLocks noGrp="1"/>
          </p:cNvSpPr>
          <p:nvPr>
            <p:ph type="dt" sz="half" idx="10"/>
          </p:nvPr>
        </p:nvSpPr>
        <p:spPr/>
        <p:txBody>
          <a:bodyPr/>
          <a:lstStyle/>
          <a:p>
            <a:fld id="{267C9B69-C204-4530-92DE-288D12169EB6}" type="datetimeFigureOut">
              <a:rPr kumimoji="1" lang="ja-JP" altLang="en-US" smtClean="0"/>
              <a:t>2021/8/24</a:t>
            </a:fld>
            <a:endParaRPr kumimoji="1" lang="ja-JP" altLang="en-US"/>
          </a:p>
        </p:txBody>
      </p:sp>
      <p:sp>
        <p:nvSpPr>
          <p:cNvPr id="4" name="フッター プレースホルダー 3">
            <a:extLst>
              <a:ext uri="{FF2B5EF4-FFF2-40B4-BE49-F238E27FC236}">
                <a16:creationId xmlns:a16="http://schemas.microsoft.com/office/drawing/2014/main" id="{1C96A5D5-8A11-44CA-A94E-B280C06FB68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AE69A57-3920-4719-A610-C5B521E37951}"/>
              </a:ext>
            </a:extLst>
          </p:cNvPr>
          <p:cNvSpPr>
            <a:spLocks noGrp="1"/>
          </p:cNvSpPr>
          <p:nvPr>
            <p:ph type="sldNum" sz="quarter" idx="12"/>
          </p:nvPr>
        </p:nvSpPr>
        <p:spPr/>
        <p:txBody>
          <a:bodyPr/>
          <a:lstStyle/>
          <a:p>
            <a:fld id="{2A5FED77-6762-4015-98B9-317296539EAD}" type="slidenum">
              <a:rPr kumimoji="1" lang="ja-JP" altLang="en-US" smtClean="0"/>
              <a:t>‹#›</a:t>
            </a:fld>
            <a:endParaRPr kumimoji="1" lang="ja-JP" altLang="en-US"/>
          </a:p>
        </p:txBody>
      </p:sp>
    </p:spTree>
    <p:extLst>
      <p:ext uri="{BB962C8B-B14F-4D97-AF65-F5344CB8AC3E}">
        <p14:creationId xmlns:p14="http://schemas.microsoft.com/office/powerpoint/2010/main" val="4258601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D815FF7-4FF8-42A3-9807-E5B2647CF1E8}"/>
              </a:ext>
            </a:extLst>
          </p:cNvPr>
          <p:cNvSpPr>
            <a:spLocks noGrp="1"/>
          </p:cNvSpPr>
          <p:nvPr>
            <p:ph type="dt" sz="half" idx="10"/>
          </p:nvPr>
        </p:nvSpPr>
        <p:spPr/>
        <p:txBody>
          <a:bodyPr/>
          <a:lstStyle/>
          <a:p>
            <a:fld id="{267C9B69-C204-4530-92DE-288D12169EB6}" type="datetimeFigureOut">
              <a:rPr kumimoji="1" lang="ja-JP" altLang="en-US" smtClean="0"/>
              <a:t>2021/8/24</a:t>
            </a:fld>
            <a:endParaRPr kumimoji="1" lang="ja-JP" altLang="en-US"/>
          </a:p>
        </p:txBody>
      </p:sp>
      <p:sp>
        <p:nvSpPr>
          <p:cNvPr id="3" name="フッター プレースホルダー 2">
            <a:extLst>
              <a:ext uri="{FF2B5EF4-FFF2-40B4-BE49-F238E27FC236}">
                <a16:creationId xmlns:a16="http://schemas.microsoft.com/office/drawing/2014/main" id="{33DD0170-93D2-484A-A991-9C36D309FD0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C0F3399-5640-4FED-A573-9F950CC8AB79}"/>
              </a:ext>
            </a:extLst>
          </p:cNvPr>
          <p:cNvSpPr>
            <a:spLocks noGrp="1"/>
          </p:cNvSpPr>
          <p:nvPr>
            <p:ph type="sldNum" sz="quarter" idx="12"/>
          </p:nvPr>
        </p:nvSpPr>
        <p:spPr/>
        <p:txBody>
          <a:bodyPr/>
          <a:lstStyle/>
          <a:p>
            <a:fld id="{2A5FED77-6762-4015-98B9-317296539EAD}" type="slidenum">
              <a:rPr kumimoji="1" lang="ja-JP" altLang="en-US" smtClean="0"/>
              <a:t>‹#›</a:t>
            </a:fld>
            <a:endParaRPr kumimoji="1" lang="ja-JP" altLang="en-US"/>
          </a:p>
        </p:txBody>
      </p:sp>
    </p:spTree>
    <p:extLst>
      <p:ext uri="{BB962C8B-B14F-4D97-AF65-F5344CB8AC3E}">
        <p14:creationId xmlns:p14="http://schemas.microsoft.com/office/powerpoint/2010/main" val="2527965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3E33B5-E623-49DF-A021-07381B2EBF4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B1B78F2-ED5F-4D85-A896-F48DFEBCD6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6CAC511-EBD2-428C-81B1-9B34B4721E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BBF1132-771D-4FE3-8F08-913D07D38540}"/>
              </a:ext>
            </a:extLst>
          </p:cNvPr>
          <p:cNvSpPr>
            <a:spLocks noGrp="1"/>
          </p:cNvSpPr>
          <p:nvPr>
            <p:ph type="dt" sz="half" idx="10"/>
          </p:nvPr>
        </p:nvSpPr>
        <p:spPr/>
        <p:txBody>
          <a:bodyPr/>
          <a:lstStyle/>
          <a:p>
            <a:fld id="{267C9B69-C204-4530-92DE-288D12169EB6}" type="datetimeFigureOut">
              <a:rPr kumimoji="1" lang="ja-JP" altLang="en-US" smtClean="0"/>
              <a:t>2021/8/24</a:t>
            </a:fld>
            <a:endParaRPr kumimoji="1" lang="ja-JP" altLang="en-US"/>
          </a:p>
        </p:txBody>
      </p:sp>
      <p:sp>
        <p:nvSpPr>
          <p:cNvPr id="6" name="フッター プレースホルダー 5">
            <a:extLst>
              <a:ext uri="{FF2B5EF4-FFF2-40B4-BE49-F238E27FC236}">
                <a16:creationId xmlns:a16="http://schemas.microsoft.com/office/drawing/2014/main" id="{364A94AF-D018-4A71-8115-A2CDCF9217C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224B33D-4C97-418F-B792-60D99059200B}"/>
              </a:ext>
            </a:extLst>
          </p:cNvPr>
          <p:cNvSpPr>
            <a:spLocks noGrp="1"/>
          </p:cNvSpPr>
          <p:nvPr>
            <p:ph type="sldNum" sz="quarter" idx="12"/>
          </p:nvPr>
        </p:nvSpPr>
        <p:spPr/>
        <p:txBody>
          <a:bodyPr/>
          <a:lstStyle/>
          <a:p>
            <a:fld id="{2A5FED77-6762-4015-98B9-317296539EAD}" type="slidenum">
              <a:rPr kumimoji="1" lang="ja-JP" altLang="en-US" smtClean="0"/>
              <a:t>‹#›</a:t>
            </a:fld>
            <a:endParaRPr kumimoji="1" lang="ja-JP" altLang="en-US"/>
          </a:p>
        </p:txBody>
      </p:sp>
    </p:spTree>
    <p:extLst>
      <p:ext uri="{BB962C8B-B14F-4D97-AF65-F5344CB8AC3E}">
        <p14:creationId xmlns:p14="http://schemas.microsoft.com/office/powerpoint/2010/main" val="4107214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F8A849-A199-4341-9BDC-51D897F2EFA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8C2DED8-F8D1-43B2-84C1-B115E835CD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6D20A8C-E72D-4F25-98A0-7C02BB6E76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80507C-D22E-4B49-A3E2-3329C0C087B7}"/>
              </a:ext>
            </a:extLst>
          </p:cNvPr>
          <p:cNvSpPr>
            <a:spLocks noGrp="1"/>
          </p:cNvSpPr>
          <p:nvPr>
            <p:ph type="dt" sz="half" idx="10"/>
          </p:nvPr>
        </p:nvSpPr>
        <p:spPr/>
        <p:txBody>
          <a:bodyPr/>
          <a:lstStyle/>
          <a:p>
            <a:fld id="{267C9B69-C204-4530-92DE-288D12169EB6}" type="datetimeFigureOut">
              <a:rPr kumimoji="1" lang="ja-JP" altLang="en-US" smtClean="0"/>
              <a:t>2021/8/24</a:t>
            </a:fld>
            <a:endParaRPr kumimoji="1" lang="ja-JP" altLang="en-US"/>
          </a:p>
        </p:txBody>
      </p:sp>
      <p:sp>
        <p:nvSpPr>
          <p:cNvPr id="6" name="フッター プレースホルダー 5">
            <a:extLst>
              <a:ext uri="{FF2B5EF4-FFF2-40B4-BE49-F238E27FC236}">
                <a16:creationId xmlns:a16="http://schemas.microsoft.com/office/drawing/2014/main" id="{F2707023-82DF-4DAF-ADD6-FCCFF539ACB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1B98AA-930F-44D0-88DF-489D298863DE}"/>
              </a:ext>
            </a:extLst>
          </p:cNvPr>
          <p:cNvSpPr>
            <a:spLocks noGrp="1"/>
          </p:cNvSpPr>
          <p:nvPr>
            <p:ph type="sldNum" sz="quarter" idx="12"/>
          </p:nvPr>
        </p:nvSpPr>
        <p:spPr/>
        <p:txBody>
          <a:bodyPr/>
          <a:lstStyle/>
          <a:p>
            <a:fld id="{2A5FED77-6762-4015-98B9-317296539EAD}" type="slidenum">
              <a:rPr kumimoji="1" lang="ja-JP" altLang="en-US" smtClean="0"/>
              <a:t>‹#›</a:t>
            </a:fld>
            <a:endParaRPr kumimoji="1" lang="ja-JP" altLang="en-US"/>
          </a:p>
        </p:txBody>
      </p:sp>
    </p:spTree>
    <p:extLst>
      <p:ext uri="{BB962C8B-B14F-4D97-AF65-F5344CB8AC3E}">
        <p14:creationId xmlns:p14="http://schemas.microsoft.com/office/powerpoint/2010/main" val="4174384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8121DDA-736C-4492-8E6C-7A5E5D9FBE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9F4BDFA-89C7-4853-B4FD-8468FD6FDA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C313FE-A7C3-439F-ABCE-FEBB0D0E2D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C9B69-C204-4530-92DE-288D12169EB6}" type="datetimeFigureOut">
              <a:rPr kumimoji="1" lang="ja-JP" altLang="en-US" smtClean="0"/>
              <a:t>2021/8/24</a:t>
            </a:fld>
            <a:endParaRPr kumimoji="1" lang="ja-JP" altLang="en-US"/>
          </a:p>
        </p:txBody>
      </p:sp>
      <p:sp>
        <p:nvSpPr>
          <p:cNvPr id="5" name="フッター プレースホルダー 4">
            <a:extLst>
              <a:ext uri="{FF2B5EF4-FFF2-40B4-BE49-F238E27FC236}">
                <a16:creationId xmlns:a16="http://schemas.microsoft.com/office/drawing/2014/main" id="{2A5726DB-0B0F-491A-8D14-FB531462E0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5DED11D-93ED-4FC9-B11A-913A82AF1D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5FED77-6762-4015-98B9-317296539EAD}" type="slidenum">
              <a:rPr kumimoji="1" lang="ja-JP" altLang="en-US" smtClean="0"/>
              <a:t>‹#›</a:t>
            </a:fld>
            <a:endParaRPr kumimoji="1" lang="ja-JP" altLang="en-US"/>
          </a:p>
        </p:txBody>
      </p:sp>
    </p:spTree>
    <p:extLst>
      <p:ext uri="{BB962C8B-B14F-4D97-AF65-F5344CB8AC3E}">
        <p14:creationId xmlns:p14="http://schemas.microsoft.com/office/powerpoint/2010/main" val="1142108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409B4E-A0E0-406C-BEFA-32480A38CDCE}"/>
              </a:ext>
            </a:extLst>
          </p:cNvPr>
          <p:cNvSpPr>
            <a:spLocks noGrp="1"/>
          </p:cNvSpPr>
          <p:nvPr>
            <p:ph type="ctrTitle"/>
          </p:nvPr>
        </p:nvSpPr>
        <p:spPr>
          <a:solidFill>
            <a:schemeClr val="accent5">
              <a:lumMod val="20000"/>
              <a:lumOff val="80000"/>
            </a:schemeClr>
          </a:solidFill>
          <a:ln>
            <a:solidFill>
              <a:schemeClr val="accent1"/>
            </a:solidFill>
          </a:ln>
        </p:spPr>
        <p:txBody>
          <a:bodyPr>
            <a:normAutofit fontScale="90000"/>
          </a:bodyPr>
          <a:lstStyle/>
          <a:p>
            <a:br>
              <a:rPr lang="en-US" altLang="ja-JP" sz="2400" dirty="0"/>
            </a:br>
            <a:br>
              <a:rPr lang="en-US" altLang="ja-JP" sz="2400" dirty="0"/>
            </a:br>
            <a:br>
              <a:rPr lang="en-US" altLang="ja-JP" sz="2400" dirty="0"/>
            </a:br>
            <a:r>
              <a:rPr lang="en-US" altLang="ja-JP" sz="2400" dirty="0"/>
              <a:t>NPO</a:t>
            </a:r>
            <a:r>
              <a:rPr lang="ja-JP" altLang="en-US" sz="2400" dirty="0"/>
              <a:t>法人食科協</a:t>
            </a:r>
            <a:r>
              <a:rPr lang="en-US" altLang="ja-JP" sz="3600" b="1" dirty="0"/>
              <a:t>NL</a:t>
            </a:r>
            <a:br>
              <a:rPr kumimoji="1" lang="en-US" altLang="ja-JP" sz="2800" dirty="0"/>
            </a:br>
            <a:br>
              <a:rPr kumimoji="1" lang="en-US" altLang="ja-JP" sz="2800" dirty="0"/>
            </a:br>
            <a:r>
              <a:rPr kumimoji="1" lang="ja-JP" altLang="en-US" sz="3600" b="1" dirty="0">
                <a:solidFill>
                  <a:srgbClr val="0070C0"/>
                </a:solidFill>
              </a:rPr>
              <a:t>改正食品衛生法</a:t>
            </a:r>
            <a:r>
              <a:rPr lang="ja-JP" altLang="en-US" sz="3600" b="1" dirty="0">
                <a:solidFill>
                  <a:srgbClr val="0070C0"/>
                </a:solidFill>
              </a:rPr>
              <a:t>が全面施行しました②</a:t>
            </a:r>
            <a:br>
              <a:rPr lang="en-US" altLang="ja-JP" sz="3600" b="1" dirty="0">
                <a:solidFill>
                  <a:srgbClr val="0070C0"/>
                </a:solidFill>
              </a:rPr>
            </a:br>
            <a:br>
              <a:rPr lang="en-US" altLang="ja-JP" sz="3600" dirty="0"/>
            </a:br>
            <a:r>
              <a:rPr lang="en-US" altLang="ja-JP" sz="3600" b="1" dirty="0"/>
              <a:t>HACCP</a:t>
            </a:r>
            <a:r>
              <a:rPr lang="ja-JP" altLang="en-US" sz="3600" b="1" dirty="0"/>
              <a:t>の制度化</a:t>
            </a:r>
            <a:endParaRPr kumimoji="1" lang="ja-JP" altLang="en-US" sz="3600" b="1" dirty="0"/>
          </a:p>
        </p:txBody>
      </p:sp>
      <p:sp>
        <p:nvSpPr>
          <p:cNvPr id="3" name="字幕 2">
            <a:extLst>
              <a:ext uri="{FF2B5EF4-FFF2-40B4-BE49-F238E27FC236}">
                <a16:creationId xmlns:a16="http://schemas.microsoft.com/office/drawing/2014/main" id="{3A923797-E6DD-4D56-B307-C519B4C5D6D1}"/>
              </a:ext>
            </a:extLst>
          </p:cNvPr>
          <p:cNvSpPr>
            <a:spLocks noGrp="1"/>
          </p:cNvSpPr>
          <p:nvPr>
            <p:ph type="subTitle" idx="1"/>
          </p:nvPr>
        </p:nvSpPr>
        <p:spPr/>
        <p:txBody>
          <a:bodyPr/>
          <a:lstStyle/>
          <a:p>
            <a:endParaRPr kumimoji="1" lang="en-US" altLang="ja-JP" dirty="0"/>
          </a:p>
          <a:p>
            <a:r>
              <a:rPr kumimoji="1" lang="ja-JP" altLang="en-US" dirty="0"/>
              <a:t>関係スライド</a:t>
            </a:r>
          </a:p>
        </p:txBody>
      </p:sp>
    </p:spTree>
    <p:extLst>
      <p:ext uri="{BB962C8B-B14F-4D97-AF65-F5344CB8AC3E}">
        <p14:creationId xmlns:p14="http://schemas.microsoft.com/office/powerpoint/2010/main" val="141144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67666" y="274638"/>
            <a:ext cx="10386874" cy="1282154"/>
          </a:xfrm>
          <a:solidFill>
            <a:schemeClr val="accent5">
              <a:lumMod val="20000"/>
              <a:lumOff val="80000"/>
            </a:schemeClr>
          </a:solidFill>
          <a:ln>
            <a:solidFill>
              <a:schemeClr val="accent1"/>
            </a:solidFill>
          </a:ln>
        </p:spPr>
        <p:txBody>
          <a:bodyPr>
            <a:normAutofit/>
          </a:bodyPr>
          <a:lstStyle/>
          <a:p>
            <a:pPr algn="ctr"/>
            <a:r>
              <a:rPr lang="ja-JP" altLang="en-US" sz="3600" dirty="0">
                <a:solidFill>
                  <a:srgbClr val="0070C0"/>
                </a:solidFill>
              </a:rPr>
              <a:t>　食品事業者の視点は</a:t>
            </a:r>
            <a:br>
              <a:rPr lang="en-US" altLang="ja-JP" sz="3600" dirty="0">
                <a:solidFill>
                  <a:srgbClr val="0070C0"/>
                </a:solidFill>
              </a:rPr>
            </a:br>
            <a:r>
              <a:rPr lang="ja-JP" altLang="en-US" sz="3600" dirty="0">
                <a:solidFill>
                  <a:srgbClr val="0070C0"/>
                </a:solidFill>
              </a:rPr>
              <a:t>　</a:t>
            </a:r>
            <a:r>
              <a:rPr lang="ja-JP" altLang="en-US" sz="2800" b="1" dirty="0"/>
              <a:t>サプライチェーンマネジメント</a:t>
            </a:r>
            <a:endParaRPr lang="ja-JP" altLang="en-US" sz="3600" b="1" dirty="0"/>
          </a:p>
        </p:txBody>
      </p:sp>
      <p:sp>
        <p:nvSpPr>
          <p:cNvPr id="5" name="円/楕円 4"/>
          <p:cNvSpPr/>
          <p:nvPr/>
        </p:nvSpPr>
        <p:spPr>
          <a:xfrm>
            <a:off x="4079776" y="2204864"/>
            <a:ext cx="4320480" cy="208823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正方形/長方形 5"/>
          <p:cNvSpPr/>
          <p:nvPr/>
        </p:nvSpPr>
        <p:spPr>
          <a:xfrm>
            <a:off x="4943872" y="2924944"/>
            <a:ext cx="2520280"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製造加工・調理</a:t>
            </a:r>
          </a:p>
        </p:txBody>
      </p:sp>
      <p:sp>
        <p:nvSpPr>
          <p:cNvPr id="7" name="正方形/長方形 6"/>
          <p:cNvSpPr/>
          <p:nvPr/>
        </p:nvSpPr>
        <p:spPr>
          <a:xfrm>
            <a:off x="3359696" y="2924944"/>
            <a:ext cx="1008112"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搬入</a:t>
            </a:r>
          </a:p>
        </p:txBody>
      </p:sp>
      <p:sp>
        <p:nvSpPr>
          <p:cNvPr id="8" name="正方形/長方形 7"/>
          <p:cNvSpPr/>
          <p:nvPr/>
        </p:nvSpPr>
        <p:spPr>
          <a:xfrm>
            <a:off x="8082144" y="2924944"/>
            <a:ext cx="1140280"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出荷</a:t>
            </a:r>
          </a:p>
        </p:txBody>
      </p:sp>
      <p:sp>
        <p:nvSpPr>
          <p:cNvPr id="9" name="角丸四角形 8"/>
          <p:cNvSpPr/>
          <p:nvPr/>
        </p:nvSpPr>
        <p:spPr>
          <a:xfrm>
            <a:off x="967666" y="2222619"/>
            <a:ext cx="1527934" cy="187220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原材料</a:t>
            </a:r>
            <a:endParaRPr lang="en-US" altLang="ja-JP" sz="2400" b="1" dirty="0">
              <a:solidFill>
                <a:schemeClr val="tx1"/>
              </a:solidFill>
            </a:endParaRPr>
          </a:p>
          <a:p>
            <a:pPr algn="ctr"/>
            <a:r>
              <a:rPr lang="ja-JP" altLang="en-US" sz="2400" b="1" dirty="0">
                <a:solidFill>
                  <a:schemeClr val="tx1"/>
                </a:solidFill>
              </a:rPr>
              <a:t>提供</a:t>
            </a:r>
          </a:p>
        </p:txBody>
      </p:sp>
      <p:sp>
        <p:nvSpPr>
          <p:cNvPr id="10" name="角丸四角形 9"/>
          <p:cNvSpPr/>
          <p:nvPr/>
        </p:nvSpPr>
        <p:spPr>
          <a:xfrm>
            <a:off x="9840416" y="2204864"/>
            <a:ext cx="1514124" cy="187220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消費者</a:t>
            </a:r>
            <a:endParaRPr lang="en-US" altLang="ja-JP" sz="2400" b="1" dirty="0">
              <a:solidFill>
                <a:schemeClr val="tx1"/>
              </a:solidFill>
            </a:endParaRPr>
          </a:p>
          <a:p>
            <a:pPr algn="ctr"/>
            <a:r>
              <a:rPr lang="ja-JP" altLang="en-US" sz="2400" b="1" dirty="0">
                <a:solidFill>
                  <a:schemeClr val="tx1"/>
                </a:solidFill>
              </a:rPr>
              <a:t>・</a:t>
            </a:r>
            <a:endParaRPr lang="en-US" altLang="ja-JP" sz="2400" b="1" dirty="0">
              <a:solidFill>
                <a:schemeClr val="tx1"/>
              </a:solidFill>
            </a:endParaRPr>
          </a:p>
          <a:p>
            <a:pPr algn="ctr"/>
            <a:r>
              <a:rPr lang="ja-JP" altLang="en-US" sz="2400" b="1" dirty="0">
                <a:solidFill>
                  <a:schemeClr val="tx1"/>
                </a:solidFill>
              </a:rPr>
              <a:t>顧客</a:t>
            </a:r>
          </a:p>
        </p:txBody>
      </p:sp>
      <p:sp>
        <p:nvSpPr>
          <p:cNvPr id="11" name="右矢印 10"/>
          <p:cNvSpPr/>
          <p:nvPr/>
        </p:nvSpPr>
        <p:spPr>
          <a:xfrm>
            <a:off x="2639616" y="3140969"/>
            <a:ext cx="699116" cy="980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右矢印 11"/>
          <p:cNvSpPr/>
          <p:nvPr/>
        </p:nvSpPr>
        <p:spPr>
          <a:xfrm>
            <a:off x="4388772" y="3140969"/>
            <a:ext cx="534136" cy="980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右矢印 12"/>
          <p:cNvSpPr/>
          <p:nvPr/>
        </p:nvSpPr>
        <p:spPr>
          <a:xfrm>
            <a:off x="7485116" y="3171616"/>
            <a:ext cx="575822" cy="673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右矢印 14"/>
          <p:cNvSpPr/>
          <p:nvPr/>
        </p:nvSpPr>
        <p:spPr>
          <a:xfrm>
            <a:off x="9222424" y="3140969"/>
            <a:ext cx="617992" cy="980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左右矢印 15"/>
          <p:cNvSpPr/>
          <p:nvPr/>
        </p:nvSpPr>
        <p:spPr>
          <a:xfrm>
            <a:off x="3359696" y="4293096"/>
            <a:ext cx="5862728" cy="1008112"/>
          </a:xfrm>
          <a:prstGeom prst="left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中心的な食品安全管理</a:t>
            </a:r>
          </a:p>
        </p:txBody>
      </p:sp>
      <p:sp>
        <p:nvSpPr>
          <p:cNvPr id="17" name="左右矢印 16"/>
          <p:cNvSpPr/>
          <p:nvPr/>
        </p:nvSpPr>
        <p:spPr>
          <a:xfrm>
            <a:off x="967666" y="5517232"/>
            <a:ext cx="10386874" cy="936104"/>
          </a:xfrm>
          <a:prstGeom prst="lef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俯瞰すべき食品安全管理</a:t>
            </a:r>
          </a:p>
        </p:txBody>
      </p:sp>
      <p:sp>
        <p:nvSpPr>
          <p:cNvPr id="2" name="楕円 1">
            <a:extLst>
              <a:ext uri="{FF2B5EF4-FFF2-40B4-BE49-F238E27FC236}">
                <a16:creationId xmlns:a16="http://schemas.microsoft.com/office/drawing/2014/main" id="{85CDADEC-EDCD-4A56-81DD-7AB823BC6D03}"/>
              </a:ext>
            </a:extLst>
          </p:cNvPr>
          <p:cNvSpPr/>
          <p:nvPr/>
        </p:nvSpPr>
        <p:spPr>
          <a:xfrm>
            <a:off x="967666" y="616226"/>
            <a:ext cx="602717" cy="5267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８</a:t>
            </a:r>
          </a:p>
        </p:txBody>
      </p:sp>
    </p:spTree>
    <p:extLst>
      <p:ext uri="{BB962C8B-B14F-4D97-AF65-F5344CB8AC3E}">
        <p14:creationId xmlns:p14="http://schemas.microsoft.com/office/powerpoint/2010/main" val="915827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9F04B4-E256-4C2D-8B98-FA58B6B50054}"/>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kumimoji="1" lang="ja-JP" altLang="en-US" sz="3600" dirty="0">
                <a:solidFill>
                  <a:srgbClr val="0070C0"/>
                </a:solidFill>
              </a:rPr>
              <a:t>危害要因の特性</a:t>
            </a:r>
            <a:br>
              <a:rPr kumimoji="1" lang="en-US" altLang="ja-JP" sz="3600" dirty="0">
                <a:solidFill>
                  <a:srgbClr val="0070C0"/>
                </a:solidFill>
              </a:rPr>
            </a:br>
            <a:r>
              <a:rPr kumimoji="1" lang="ja-JP" altLang="en-US" sz="1050" dirty="0">
                <a:solidFill>
                  <a:srgbClr val="0070C0"/>
                </a:solidFill>
              </a:rPr>
              <a:t>　</a:t>
            </a:r>
            <a:br>
              <a:rPr kumimoji="1" lang="en-US" altLang="ja-JP" sz="3600" dirty="0">
                <a:solidFill>
                  <a:srgbClr val="0070C0"/>
                </a:solidFill>
              </a:rPr>
            </a:br>
            <a:r>
              <a:rPr kumimoji="1" lang="ja-JP" altLang="en-US" sz="2800" dirty="0"/>
              <a:t>施設ごと・食品ごとに異なること</a:t>
            </a:r>
          </a:p>
        </p:txBody>
      </p:sp>
      <p:sp>
        <p:nvSpPr>
          <p:cNvPr id="3" name="正方形/長方形 2">
            <a:extLst>
              <a:ext uri="{FF2B5EF4-FFF2-40B4-BE49-F238E27FC236}">
                <a16:creationId xmlns:a16="http://schemas.microsoft.com/office/drawing/2014/main" id="{3F9F2D45-9B2B-49DC-8088-9430A69246AC}"/>
              </a:ext>
            </a:extLst>
          </p:cNvPr>
          <p:cNvSpPr/>
          <p:nvPr/>
        </p:nvSpPr>
        <p:spPr>
          <a:xfrm>
            <a:off x="838200" y="1958009"/>
            <a:ext cx="1626704" cy="4144617"/>
          </a:xfrm>
          <a:prstGeom prst="rect">
            <a:avLst/>
          </a:pr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tx1"/>
                </a:solidFill>
              </a:rPr>
              <a:t>原料搬入</a:t>
            </a:r>
            <a:endParaRPr lang="en-US" altLang="ja-JP" dirty="0">
              <a:solidFill>
                <a:schemeClr val="tx1"/>
              </a:solidFill>
            </a:endParaRPr>
          </a:p>
          <a:p>
            <a:pPr algn="ctr"/>
            <a:r>
              <a:rPr lang="ja-JP" altLang="en-US" sz="2800" dirty="0">
                <a:solidFill>
                  <a:schemeClr val="tx1"/>
                </a:solidFill>
              </a:rPr>
              <a:t>⇓</a:t>
            </a:r>
            <a:endParaRPr lang="en-US" altLang="ja-JP" sz="2800" dirty="0">
              <a:solidFill>
                <a:schemeClr val="tx1"/>
              </a:solidFill>
            </a:endParaRPr>
          </a:p>
          <a:p>
            <a:pPr algn="ctr"/>
            <a:r>
              <a:rPr lang="ja-JP" altLang="en-US" sz="1800" b="1" dirty="0">
                <a:solidFill>
                  <a:srgbClr val="0070C0"/>
                </a:solidFill>
              </a:rPr>
              <a:t>保管</a:t>
            </a:r>
            <a:endParaRPr lang="en-US" altLang="ja-JP" sz="1800" b="1" dirty="0">
              <a:solidFill>
                <a:srgbClr val="0070C0"/>
              </a:solidFill>
            </a:endParaRPr>
          </a:p>
          <a:p>
            <a:pPr algn="ctr"/>
            <a:r>
              <a:rPr lang="ja-JP" altLang="en-US" sz="2800" dirty="0">
                <a:solidFill>
                  <a:srgbClr val="0070C0"/>
                </a:solidFill>
              </a:rPr>
              <a:t>・</a:t>
            </a:r>
            <a:endParaRPr lang="en-US" altLang="ja-JP" sz="2800" dirty="0">
              <a:solidFill>
                <a:srgbClr val="0070C0"/>
              </a:solidFill>
            </a:endParaRPr>
          </a:p>
          <a:p>
            <a:pPr algn="ctr"/>
            <a:r>
              <a:rPr lang="ja-JP" altLang="en-US" sz="1800" b="1" dirty="0">
                <a:solidFill>
                  <a:srgbClr val="0070C0"/>
                </a:solidFill>
              </a:rPr>
              <a:t>製造又は加工</a:t>
            </a:r>
            <a:endParaRPr lang="en-US" altLang="ja-JP" sz="1800" b="1" dirty="0">
              <a:solidFill>
                <a:srgbClr val="0070C0"/>
              </a:solidFill>
            </a:endParaRPr>
          </a:p>
          <a:p>
            <a:pPr algn="ctr"/>
            <a:r>
              <a:rPr lang="ja-JP" altLang="en-US" sz="1800" b="1" dirty="0">
                <a:solidFill>
                  <a:srgbClr val="0070C0"/>
                </a:solidFill>
              </a:rPr>
              <a:t>調理</a:t>
            </a:r>
            <a:endParaRPr lang="en-US" altLang="ja-JP" sz="1800" b="1" dirty="0">
              <a:solidFill>
                <a:srgbClr val="0070C0"/>
              </a:solidFill>
            </a:endParaRPr>
          </a:p>
          <a:p>
            <a:pPr algn="ctr"/>
            <a:r>
              <a:rPr lang="ja-JP" altLang="en-US" sz="2800" dirty="0">
                <a:solidFill>
                  <a:srgbClr val="0070C0"/>
                </a:solidFill>
              </a:rPr>
              <a:t>・</a:t>
            </a:r>
            <a:endParaRPr lang="en-US" altLang="ja-JP" sz="2800" dirty="0">
              <a:solidFill>
                <a:srgbClr val="0070C0"/>
              </a:solidFill>
            </a:endParaRPr>
          </a:p>
          <a:p>
            <a:pPr algn="ctr"/>
            <a:r>
              <a:rPr lang="ja-JP" altLang="en-US" sz="1800" b="1" dirty="0">
                <a:solidFill>
                  <a:srgbClr val="0070C0"/>
                </a:solidFill>
              </a:rPr>
              <a:t>保管</a:t>
            </a:r>
            <a:endParaRPr lang="en-US" altLang="ja-JP" sz="1800" b="1" dirty="0">
              <a:solidFill>
                <a:srgbClr val="0070C0"/>
              </a:solidFill>
            </a:endParaRPr>
          </a:p>
          <a:p>
            <a:pPr algn="ctr"/>
            <a:r>
              <a:rPr lang="ja-JP" altLang="en-US" sz="2800" dirty="0">
                <a:solidFill>
                  <a:schemeClr val="tx1"/>
                </a:solidFill>
              </a:rPr>
              <a:t>⇓</a:t>
            </a:r>
            <a:endParaRPr lang="en-US" altLang="ja-JP" sz="2800" dirty="0">
              <a:solidFill>
                <a:schemeClr val="tx1"/>
              </a:solidFill>
            </a:endParaRPr>
          </a:p>
          <a:p>
            <a:pPr algn="ctr"/>
            <a:r>
              <a:rPr lang="ja-JP" altLang="en-US" sz="1800" b="1" dirty="0">
                <a:solidFill>
                  <a:schemeClr val="tx1"/>
                </a:solidFill>
              </a:rPr>
              <a:t>出荷・提供</a:t>
            </a:r>
            <a:endParaRPr lang="en-US" altLang="ja-JP" sz="1800" b="1" dirty="0">
              <a:solidFill>
                <a:schemeClr val="tx1"/>
              </a:solidFill>
            </a:endParaRPr>
          </a:p>
        </p:txBody>
      </p:sp>
      <p:sp>
        <p:nvSpPr>
          <p:cNvPr id="4" name="正方形/長方形 3">
            <a:extLst>
              <a:ext uri="{FF2B5EF4-FFF2-40B4-BE49-F238E27FC236}">
                <a16:creationId xmlns:a16="http://schemas.microsoft.com/office/drawing/2014/main" id="{2D5DE8B6-AE7B-4B2C-984F-FA4B059D7354}"/>
              </a:ext>
            </a:extLst>
          </p:cNvPr>
          <p:cNvSpPr/>
          <p:nvPr/>
        </p:nvSpPr>
        <p:spPr>
          <a:xfrm>
            <a:off x="3995530" y="1958009"/>
            <a:ext cx="5078896" cy="4065104"/>
          </a:xfrm>
          <a:prstGeom prst="rect">
            <a:avLst/>
          </a:prstGeom>
          <a:solidFill>
            <a:schemeClr val="accent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dirty="0">
                <a:solidFill>
                  <a:schemeClr val="tx1"/>
                </a:solidFill>
              </a:rPr>
              <a:t>・</a:t>
            </a:r>
            <a:r>
              <a:rPr lang="ja-JP" altLang="en-US" sz="2400" dirty="0">
                <a:solidFill>
                  <a:schemeClr val="tx1"/>
                </a:solidFill>
              </a:rPr>
              <a:t>原材料由来</a:t>
            </a:r>
            <a:endParaRPr lang="en-US" altLang="ja-JP" sz="2400" dirty="0">
              <a:solidFill>
                <a:schemeClr val="tx1"/>
              </a:solidFill>
            </a:endParaRPr>
          </a:p>
          <a:p>
            <a:r>
              <a:rPr lang="ja-JP" altLang="en-US" sz="2400" dirty="0">
                <a:solidFill>
                  <a:schemeClr val="tx1"/>
                </a:solidFill>
              </a:rPr>
              <a:t>・製品の組成</a:t>
            </a:r>
            <a:r>
              <a:rPr lang="en-US" altLang="ja-JP" sz="2400" dirty="0">
                <a:solidFill>
                  <a:schemeClr val="tx1"/>
                </a:solidFill>
              </a:rPr>
              <a:t>(</a:t>
            </a:r>
            <a:r>
              <a:rPr lang="ja-JP" altLang="en-US" sz="2400" dirty="0">
                <a:solidFill>
                  <a:schemeClr val="tx1"/>
                </a:solidFill>
              </a:rPr>
              <a:t>配合割合）</a:t>
            </a:r>
            <a:endParaRPr lang="en-US" altLang="ja-JP" sz="2400" dirty="0">
              <a:solidFill>
                <a:schemeClr val="tx1"/>
              </a:solidFill>
            </a:endParaRPr>
          </a:p>
          <a:p>
            <a:r>
              <a:rPr lang="ja-JP" altLang="en-US" sz="2400" dirty="0">
                <a:solidFill>
                  <a:schemeClr val="tx1"/>
                </a:solidFill>
              </a:rPr>
              <a:t>・製造・調理工程の機械器具</a:t>
            </a:r>
            <a:endParaRPr lang="en-US" altLang="ja-JP" sz="2400" dirty="0">
              <a:solidFill>
                <a:schemeClr val="tx1"/>
              </a:solidFill>
            </a:endParaRPr>
          </a:p>
          <a:p>
            <a:r>
              <a:rPr lang="ja-JP" altLang="en-US" sz="2400" dirty="0">
                <a:solidFill>
                  <a:schemeClr val="tx1"/>
                </a:solidFill>
              </a:rPr>
              <a:t>・製造・調理の方法</a:t>
            </a:r>
            <a:endParaRPr lang="en-US" altLang="ja-JP" sz="2400" dirty="0">
              <a:solidFill>
                <a:schemeClr val="tx1"/>
              </a:solidFill>
            </a:endParaRPr>
          </a:p>
          <a:p>
            <a:r>
              <a:rPr lang="ja-JP" altLang="en-US" sz="2400" dirty="0">
                <a:solidFill>
                  <a:schemeClr val="tx1"/>
                </a:solidFill>
              </a:rPr>
              <a:t>・製造・調理に要する時間</a:t>
            </a:r>
            <a:endParaRPr lang="en-US" altLang="ja-JP" sz="2400" dirty="0">
              <a:solidFill>
                <a:schemeClr val="tx1"/>
              </a:solidFill>
            </a:endParaRPr>
          </a:p>
          <a:p>
            <a:r>
              <a:rPr lang="ja-JP" altLang="en-US" sz="2400" dirty="0">
                <a:solidFill>
                  <a:schemeClr val="tx1"/>
                </a:solidFill>
              </a:rPr>
              <a:t>・製品の特性（保管期間その他）</a:t>
            </a:r>
            <a:endParaRPr lang="en-US" altLang="ja-JP" sz="2400" dirty="0">
              <a:solidFill>
                <a:schemeClr val="tx1"/>
              </a:solidFill>
            </a:endParaRPr>
          </a:p>
          <a:p>
            <a:r>
              <a:rPr lang="ja-JP" altLang="en-US" sz="2400" dirty="0">
                <a:solidFill>
                  <a:schemeClr val="tx1"/>
                </a:solidFill>
              </a:rPr>
              <a:t>・従事者の知識・経験・意識レベル</a:t>
            </a:r>
            <a:endParaRPr lang="en-US" altLang="ja-JP" sz="2400" dirty="0">
              <a:solidFill>
                <a:schemeClr val="tx1"/>
              </a:solidFill>
            </a:endParaRPr>
          </a:p>
          <a:p>
            <a:r>
              <a:rPr lang="ja-JP" altLang="en-US" sz="2400" dirty="0">
                <a:solidFill>
                  <a:schemeClr val="tx1"/>
                </a:solidFill>
              </a:rPr>
              <a:t>・施設の形態</a:t>
            </a:r>
            <a:endParaRPr lang="en-US" altLang="ja-JP" sz="2400" dirty="0">
              <a:solidFill>
                <a:schemeClr val="tx1"/>
              </a:solidFill>
            </a:endParaRPr>
          </a:p>
          <a:p>
            <a:r>
              <a:rPr lang="ja-JP" altLang="en-US" sz="2400" dirty="0">
                <a:solidFill>
                  <a:schemeClr val="tx1"/>
                </a:solidFill>
              </a:rPr>
              <a:t>・施設の周辺環境</a:t>
            </a:r>
            <a:endParaRPr lang="en-US" altLang="ja-JP" sz="2400" dirty="0">
              <a:solidFill>
                <a:schemeClr val="tx1"/>
              </a:solidFill>
            </a:endParaRPr>
          </a:p>
          <a:p>
            <a:r>
              <a:rPr lang="ja-JP" altLang="en-US" sz="2400" dirty="0">
                <a:solidFill>
                  <a:schemeClr val="tx1"/>
                </a:solidFill>
              </a:rPr>
              <a:t>・その他</a:t>
            </a:r>
            <a:endParaRPr lang="en-US" altLang="ja-JP" sz="2400" dirty="0">
              <a:solidFill>
                <a:schemeClr val="tx1"/>
              </a:solidFill>
            </a:endParaRPr>
          </a:p>
        </p:txBody>
      </p:sp>
      <p:sp>
        <p:nvSpPr>
          <p:cNvPr id="5" name="正方形/長方形 4">
            <a:extLst>
              <a:ext uri="{FF2B5EF4-FFF2-40B4-BE49-F238E27FC236}">
                <a16:creationId xmlns:a16="http://schemas.microsoft.com/office/drawing/2014/main" id="{6E6F2588-C3EA-42C4-8E9F-9E64CE8A5BB0}"/>
              </a:ext>
            </a:extLst>
          </p:cNvPr>
          <p:cNvSpPr/>
          <p:nvPr/>
        </p:nvSpPr>
        <p:spPr>
          <a:xfrm>
            <a:off x="10426148" y="1958009"/>
            <a:ext cx="834887" cy="403528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solidFill>
              </a:rPr>
              <a:t>施設毎に</a:t>
            </a:r>
            <a:endParaRPr lang="en-US" altLang="ja-JP" sz="3600" dirty="0">
              <a:solidFill>
                <a:schemeClr val="tx1"/>
              </a:solidFill>
            </a:endParaRPr>
          </a:p>
          <a:p>
            <a:pPr algn="ctr"/>
            <a:r>
              <a:rPr lang="ja-JP" altLang="en-US" sz="3600" dirty="0">
                <a:solidFill>
                  <a:schemeClr val="tx1"/>
                </a:solidFill>
              </a:rPr>
              <a:t>特有</a:t>
            </a:r>
          </a:p>
        </p:txBody>
      </p:sp>
      <p:sp>
        <p:nvSpPr>
          <p:cNvPr id="6" name="矢印: 右 5">
            <a:extLst>
              <a:ext uri="{FF2B5EF4-FFF2-40B4-BE49-F238E27FC236}">
                <a16:creationId xmlns:a16="http://schemas.microsoft.com/office/drawing/2014/main" id="{2AA307E8-6EE5-41D8-99AC-69157F898296}"/>
              </a:ext>
            </a:extLst>
          </p:cNvPr>
          <p:cNvSpPr/>
          <p:nvPr/>
        </p:nvSpPr>
        <p:spPr>
          <a:xfrm>
            <a:off x="2852530" y="3429000"/>
            <a:ext cx="755374" cy="11827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矢印: 右 6">
            <a:extLst>
              <a:ext uri="{FF2B5EF4-FFF2-40B4-BE49-F238E27FC236}">
                <a16:creationId xmlns:a16="http://schemas.microsoft.com/office/drawing/2014/main" id="{8A36372C-3918-451B-8E41-D368840E458C}"/>
              </a:ext>
            </a:extLst>
          </p:cNvPr>
          <p:cNvSpPr/>
          <p:nvPr/>
        </p:nvSpPr>
        <p:spPr>
          <a:xfrm>
            <a:off x="9339470" y="3429000"/>
            <a:ext cx="834887" cy="11827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F5578D0C-EEED-4A48-82E3-05DE93CF9A56}"/>
              </a:ext>
            </a:extLst>
          </p:cNvPr>
          <p:cNvSpPr/>
          <p:nvPr/>
        </p:nvSpPr>
        <p:spPr>
          <a:xfrm>
            <a:off x="838201" y="755374"/>
            <a:ext cx="652670" cy="606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９</a:t>
            </a:r>
          </a:p>
        </p:txBody>
      </p:sp>
    </p:spTree>
    <p:extLst>
      <p:ext uri="{BB962C8B-B14F-4D97-AF65-F5344CB8AC3E}">
        <p14:creationId xmlns:p14="http://schemas.microsoft.com/office/powerpoint/2010/main" val="1033008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63487" y="354967"/>
            <a:ext cx="10065026" cy="1081237"/>
          </a:xfrm>
          <a:solidFill>
            <a:schemeClr val="accent5">
              <a:lumMod val="20000"/>
              <a:lumOff val="80000"/>
            </a:schemeClr>
          </a:solidFill>
          <a:ln>
            <a:solidFill>
              <a:schemeClr val="accent1"/>
            </a:solidFill>
          </a:ln>
        </p:spPr>
        <p:txBody>
          <a:bodyPr>
            <a:normAutofit/>
          </a:bodyPr>
          <a:lstStyle/>
          <a:p>
            <a:pPr algn="ctr">
              <a:defRPr/>
            </a:pPr>
            <a:r>
              <a:rPr lang="ja-JP" altLang="en-US" sz="3200" dirty="0">
                <a:solidFill>
                  <a:srgbClr val="0070C0"/>
                </a:solidFill>
              </a:rPr>
              <a:t>製造・調理等施設の安全の問題はどこに</a:t>
            </a:r>
            <a:br>
              <a:rPr lang="en-US" altLang="ja-JP" sz="3200" dirty="0">
                <a:solidFill>
                  <a:srgbClr val="0070C0"/>
                </a:solidFill>
              </a:rPr>
            </a:br>
            <a:r>
              <a:rPr lang="ja-JP" altLang="en-US" sz="2800" b="1" dirty="0"/>
              <a:t>ハザードの存在は製造施設の状況により異なる</a:t>
            </a:r>
          </a:p>
        </p:txBody>
      </p:sp>
      <p:sp>
        <p:nvSpPr>
          <p:cNvPr id="11" name="円/楕円 10"/>
          <p:cNvSpPr/>
          <p:nvPr/>
        </p:nvSpPr>
        <p:spPr>
          <a:xfrm>
            <a:off x="775252" y="3071879"/>
            <a:ext cx="1948070" cy="1140585"/>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dirty="0">
              <a:solidFill>
                <a:schemeClr val="tx1"/>
              </a:solidFill>
            </a:endParaRPr>
          </a:p>
          <a:p>
            <a:pPr algn="ctr">
              <a:defRPr/>
            </a:pPr>
            <a:r>
              <a:rPr lang="ja-JP" altLang="en-US" b="1" dirty="0">
                <a:solidFill>
                  <a:schemeClr val="tx1"/>
                </a:solidFill>
              </a:rPr>
              <a:t>原材料</a:t>
            </a:r>
            <a:endParaRPr lang="en-US" altLang="ja-JP" b="1" dirty="0">
              <a:solidFill>
                <a:schemeClr val="tx1"/>
              </a:solidFill>
            </a:endParaRPr>
          </a:p>
          <a:p>
            <a:pPr algn="ctr">
              <a:defRPr/>
            </a:pPr>
            <a:r>
              <a:rPr lang="ja-JP" altLang="en-US" b="1" dirty="0">
                <a:solidFill>
                  <a:schemeClr val="tx1"/>
                </a:solidFill>
              </a:rPr>
              <a:t>・</a:t>
            </a:r>
            <a:endParaRPr lang="en-US" altLang="ja-JP" b="1" dirty="0">
              <a:solidFill>
                <a:schemeClr val="tx1"/>
              </a:solidFill>
            </a:endParaRPr>
          </a:p>
          <a:p>
            <a:pPr algn="ctr">
              <a:defRPr/>
            </a:pPr>
            <a:r>
              <a:rPr lang="ja-JP" altLang="en-US" b="1" dirty="0">
                <a:solidFill>
                  <a:schemeClr val="tx1"/>
                </a:solidFill>
              </a:rPr>
              <a:t>包装材料</a:t>
            </a:r>
            <a:endParaRPr lang="en-US" altLang="ja-JP" b="1" dirty="0">
              <a:solidFill>
                <a:schemeClr val="tx1"/>
              </a:solidFill>
            </a:endParaRPr>
          </a:p>
          <a:p>
            <a:pPr algn="ctr">
              <a:defRPr/>
            </a:pPr>
            <a:endParaRPr lang="ja-JP" altLang="en-US" dirty="0">
              <a:solidFill>
                <a:schemeClr val="tx1"/>
              </a:solidFill>
            </a:endParaRPr>
          </a:p>
        </p:txBody>
      </p:sp>
      <p:sp>
        <p:nvSpPr>
          <p:cNvPr id="12" name="円/楕円 11"/>
          <p:cNvSpPr/>
          <p:nvPr/>
        </p:nvSpPr>
        <p:spPr>
          <a:xfrm>
            <a:off x="954156" y="1843088"/>
            <a:ext cx="1948070" cy="649287"/>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rPr>
              <a:t>周辺環境</a:t>
            </a:r>
          </a:p>
        </p:txBody>
      </p:sp>
      <p:sp>
        <p:nvSpPr>
          <p:cNvPr id="13" name="円/楕円 12"/>
          <p:cNvSpPr/>
          <p:nvPr/>
        </p:nvSpPr>
        <p:spPr>
          <a:xfrm>
            <a:off x="1063488" y="4797425"/>
            <a:ext cx="1948069" cy="559766"/>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rPr>
              <a:t>外来者</a:t>
            </a:r>
          </a:p>
        </p:txBody>
      </p:sp>
      <p:sp>
        <p:nvSpPr>
          <p:cNvPr id="14" name="円/楕円 13"/>
          <p:cNvSpPr/>
          <p:nvPr/>
        </p:nvSpPr>
        <p:spPr>
          <a:xfrm>
            <a:off x="3429000" y="1699591"/>
            <a:ext cx="2666999" cy="79278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rPr>
              <a:t>二次汚染</a:t>
            </a:r>
          </a:p>
        </p:txBody>
      </p:sp>
      <p:sp>
        <p:nvSpPr>
          <p:cNvPr id="15" name="円/楕円 14"/>
          <p:cNvSpPr/>
          <p:nvPr/>
        </p:nvSpPr>
        <p:spPr>
          <a:xfrm>
            <a:off x="6527801" y="1844675"/>
            <a:ext cx="2218634" cy="64770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rPr>
              <a:t>施設汚染</a:t>
            </a:r>
          </a:p>
        </p:txBody>
      </p:sp>
      <p:sp>
        <p:nvSpPr>
          <p:cNvPr id="16" name="円/楕円 15"/>
          <p:cNvSpPr/>
          <p:nvPr/>
        </p:nvSpPr>
        <p:spPr>
          <a:xfrm>
            <a:off x="3787569" y="4797425"/>
            <a:ext cx="1948069" cy="555626"/>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rPr>
              <a:t>従事者</a:t>
            </a:r>
          </a:p>
        </p:txBody>
      </p:sp>
      <p:sp>
        <p:nvSpPr>
          <p:cNvPr id="17" name="円/楕円 16"/>
          <p:cNvSpPr/>
          <p:nvPr/>
        </p:nvSpPr>
        <p:spPr>
          <a:xfrm>
            <a:off x="6527799" y="4791968"/>
            <a:ext cx="4600713" cy="131065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schemeClr val="tx1"/>
                </a:solidFill>
              </a:rPr>
              <a:t>エラー</a:t>
            </a:r>
            <a:r>
              <a:rPr lang="ja-JP" altLang="en-US" dirty="0">
                <a:solidFill>
                  <a:schemeClr val="tx1"/>
                </a:solidFill>
              </a:rPr>
              <a:t>　　　　　　　　　　人的・機械的・システム</a:t>
            </a:r>
          </a:p>
        </p:txBody>
      </p:sp>
      <p:sp>
        <p:nvSpPr>
          <p:cNvPr id="18" name="円/楕円 17"/>
          <p:cNvSpPr/>
          <p:nvPr/>
        </p:nvSpPr>
        <p:spPr>
          <a:xfrm>
            <a:off x="9660834" y="2892288"/>
            <a:ext cx="1928192" cy="705678"/>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rgbClr val="002060"/>
                </a:solidFill>
              </a:rPr>
              <a:t>器具・食器</a:t>
            </a:r>
          </a:p>
        </p:txBody>
      </p:sp>
      <p:sp>
        <p:nvSpPr>
          <p:cNvPr id="19" name="円/楕円 18"/>
          <p:cNvSpPr/>
          <p:nvPr/>
        </p:nvSpPr>
        <p:spPr>
          <a:xfrm>
            <a:off x="9516924" y="4195133"/>
            <a:ext cx="1994451" cy="1081237"/>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rgbClr val="002060"/>
                </a:solidFill>
              </a:rPr>
              <a:t>取扱</a:t>
            </a:r>
          </a:p>
        </p:txBody>
      </p:sp>
      <p:sp>
        <p:nvSpPr>
          <p:cNvPr id="2" name="円/楕円 1"/>
          <p:cNvSpPr/>
          <p:nvPr/>
        </p:nvSpPr>
        <p:spPr>
          <a:xfrm>
            <a:off x="1749287" y="5732464"/>
            <a:ext cx="5057636" cy="720873"/>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想定外・未知の物質・状況等</a:t>
            </a:r>
          </a:p>
        </p:txBody>
      </p:sp>
      <p:sp>
        <p:nvSpPr>
          <p:cNvPr id="3" name="四角形: 角を丸くする 2">
            <a:extLst>
              <a:ext uri="{FF2B5EF4-FFF2-40B4-BE49-F238E27FC236}">
                <a16:creationId xmlns:a16="http://schemas.microsoft.com/office/drawing/2014/main" id="{054B596A-3BFA-4379-892D-2DB0F58E9CDD}"/>
              </a:ext>
            </a:extLst>
          </p:cNvPr>
          <p:cNvSpPr/>
          <p:nvPr/>
        </p:nvSpPr>
        <p:spPr>
          <a:xfrm>
            <a:off x="3309730" y="3071879"/>
            <a:ext cx="5764696" cy="114058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A6759FA7-6014-4558-A457-D93006BDE311}"/>
              </a:ext>
            </a:extLst>
          </p:cNvPr>
          <p:cNvSpPr/>
          <p:nvPr/>
        </p:nvSpPr>
        <p:spPr>
          <a:xfrm>
            <a:off x="3538330" y="3429000"/>
            <a:ext cx="1053548" cy="3975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0070C0"/>
                </a:solidFill>
              </a:rPr>
              <a:t>原材料</a:t>
            </a:r>
          </a:p>
        </p:txBody>
      </p:sp>
      <p:sp>
        <p:nvSpPr>
          <p:cNvPr id="21" name="正方形/長方形 20">
            <a:extLst>
              <a:ext uri="{FF2B5EF4-FFF2-40B4-BE49-F238E27FC236}">
                <a16:creationId xmlns:a16="http://schemas.microsoft.com/office/drawing/2014/main" id="{E506B4F0-FA01-47A1-9589-A6D8EBED50E7}"/>
              </a:ext>
            </a:extLst>
          </p:cNvPr>
          <p:cNvSpPr/>
          <p:nvPr/>
        </p:nvSpPr>
        <p:spPr>
          <a:xfrm>
            <a:off x="5257799" y="3419062"/>
            <a:ext cx="1549123" cy="4075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0070C0"/>
                </a:solidFill>
              </a:rPr>
              <a:t>製造・調理</a:t>
            </a:r>
          </a:p>
        </p:txBody>
      </p:sp>
      <p:sp>
        <p:nvSpPr>
          <p:cNvPr id="22" name="正方形/長方形 21">
            <a:extLst>
              <a:ext uri="{FF2B5EF4-FFF2-40B4-BE49-F238E27FC236}">
                <a16:creationId xmlns:a16="http://schemas.microsoft.com/office/drawing/2014/main" id="{CA0D7B96-7BE4-4073-808C-5045943E1906}"/>
              </a:ext>
            </a:extLst>
          </p:cNvPr>
          <p:cNvSpPr/>
          <p:nvPr/>
        </p:nvSpPr>
        <p:spPr>
          <a:xfrm>
            <a:off x="7504044" y="3429000"/>
            <a:ext cx="1351722" cy="3975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0070C0"/>
                </a:solidFill>
              </a:rPr>
              <a:t>出荷・提供</a:t>
            </a:r>
          </a:p>
        </p:txBody>
      </p:sp>
      <p:sp>
        <p:nvSpPr>
          <p:cNvPr id="23" name="矢印: 右 22">
            <a:extLst>
              <a:ext uri="{FF2B5EF4-FFF2-40B4-BE49-F238E27FC236}">
                <a16:creationId xmlns:a16="http://schemas.microsoft.com/office/drawing/2014/main" id="{619EF75C-421F-4C54-89C1-9FA12FBAAF67}"/>
              </a:ext>
            </a:extLst>
          </p:cNvPr>
          <p:cNvSpPr/>
          <p:nvPr/>
        </p:nvSpPr>
        <p:spPr>
          <a:xfrm>
            <a:off x="4740964" y="3518452"/>
            <a:ext cx="437321" cy="1888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右 23">
            <a:extLst>
              <a:ext uri="{FF2B5EF4-FFF2-40B4-BE49-F238E27FC236}">
                <a16:creationId xmlns:a16="http://schemas.microsoft.com/office/drawing/2014/main" id="{C1BA4768-C697-4E28-AFAF-E65969DFCE90}"/>
              </a:ext>
            </a:extLst>
          </p:cNvPr>
          <p:cNvSpPr/>
          <p:nvPr/>
        </p:nvSpPr>
        <p:spPr>
          <a:xfrm>
            <a:off x="6987209" y="3518452"/>
            <a:ext cx="406121" cy="1888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矢印: 右 24">
            <a:extLst>
              <a:ext uri="{FF2B5EF4-FFF2-40B4-BE49-F238E27FC236}">
                <a16:creationId xmlns:a16="http://schemas.microsoft.com/office/drawing/2014/main" id="{8D2FFD7A-41C9-40B0-83F6-A65814A1F9E6}"/>
              </a:ext>
            </a:extLst>
          </p:cNvPr>
          <p:cNvSpPr/>
          <p:nvPr/>
        </p:nvSpPr>
        <p:spPr>
          <a:xfrm>
            <a:off x="2057400" y="5088835"/>
            <a:ext cx="45719" cy="45719"/>
          </a:xfrm>
          <a:prstGeom prst="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86226A5F-35B0-4EB9-9B6D-3991AF2CFE21}"/>
              </a:ext>
            </a:extLst>
          </p:cNvPr>
          <p:cNvSpPr/>
          <p:nvPr/>
        </p:nvSpPr>
        <p:spPr>
          <a:xfrm>
            <a:off x="8309114" y="1843088"/>
            <a:ext cx="2218634" cy="649287"/>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設備</a:t>
            </a:r>
            <a:r>
              <a:rPr kumimoji="1" lang="ja-JP" altLang="en-US" b="1" dirty="0">
                <a:solidFill>
                  <a:schemeClr val="tx1"/>
                </a:solidFill>
              </a:rPr>
              <a:t>・備品</a:t>
            </a:r>
          </a:p>
        </p:txBody>
      </p:sp>
    </p:spTree>
    <p:extLst>
      <p:ext uri="{BB962C8B-B14F-4D97-AF65-F5344CB8AC3E}">
        <p14:creationId xmlns:p14="http://schemas.microsoft.com/office/powerpoint/2010/main" val="4199294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20DCB479-F565-4E35-BB50-5ECAB1569765}"/>
              </a:ext>
            </a:extLst>
          </p:cNvPr>
          <p:cNvSpPr>
            <a:spLocks noGrp="1"/>
          </p:cNvSpPr>
          <p:nvPr>
            <p:ph type="title"/>
          </p:nvPr>
        </p:nvSpPr>
        <p:spPr>
          <a:xfrm>
            <a:off x="838200" y="325369"/>
            <a:ext cx="10515600" cy="1095927"/>
          </a:xfrm>
          <a:solidFill>
            <a:schemeClr val="accent5">
              <a:lumMod val="20000"/>
              <a:lumOff val="80000"/>
            </a:schemeClr>
          </a:solidFill>
          <a:ln>
            <a:solidFill>
              <a:schemeClr val="accent1"/>
            </a:solidFill>
          </a:ln>
        </p:spPr>
        <p:txBody>
          <a:bodyPr>
            <a:normAutofit/>
          </a:bodyPr>
          <a:lstStyle/>
          <a:p>
            <a:pPr algn="ctr"/>
            <a:r>
              <a:rPr lang="ja-JP" altLang="en-US" sz="3600" dirty="0">
                <a:solidFill>
                  <a:srgbClr val="0070C0"/>
                </a:solidFill>
              </a:rPr>
              <a:t>製品説明書と食品表示の概要</a:t>
            </a:r>
            <a:br>
              <a:rPr lang="en-US" altLang="ja-JP" sz="3600" dirty="0">
                <a:solidFill>
                  <a:srgbClr val="002060"/>
                </a:solidFill>
              </a:rPr>
            </a:br>
            <a:r>
              <a:rPr lang="ja-JP" altLang="en-US" sz="2400" dirty="0">
                <a:solidFill>
                  <a:srgbClr val="002060"/>
                </a:solidFill>
              </a:rPr>
              <a:t>共に食品ごとに記載する</a:t>
            </a:r>
            <a:endParaRPr lang="ja-JP" altLang="en-US" sz="2400" dirty="0"/>
          </a:p>
        </p:txBody>
      </p:sp>
      <p:graphicFrame>
        <p:nvGraphicFramePr>
          <p:cNvPr id="5" name="表 5">
            <a:extLst>
              <a:ext uri="{FF2B5EF4-FFF2-40B4-BE49-F238E27FC236}">
                <a16:creationId xmlns:a16="http://schemas.microsoft.com/office/drawing/2014/main" id="{CD009A62-8242-4FD3-8DD5-7F58DAF2E556}"/>
              </a:ext>
            </a:extLst>
          </p:cNvPr>
          <p:cNvGraphicFramePr>
            <a:graphicFrameLocks noGrp="1"/>
          </p:cNvGraphicFramePr>
          <p:nvPr>
            <p:ph idx="1"/>
            <p:extLst>
              <p:ext uri="{D42A27DB-BD31-4B8C-83A1-F6EECF244321}">
                <p14:modId xmlns:p14="http://schemas.microsoft.com/office/powerpoint/2010/main" val="2677284645"/>
              </p:ext>
            </p:extLst>
          </p:nvPr>
        </p:nvGraphicFramePr>
        <p:xfrm>
          <a:off x="838198" y="1630813"/>
          <a:ext cx="10361868" cy="4862062"/>
        </p:xfrm>
        <a:graphic>
          <a:graphicData uri="http://schemas.openxmlformats.org/drawingml/2006/table">
            <a:tbl>
              <a:tblPr firstRow="1" bandRow="1">
                <a:tableStyleId>{5C22544A-7EE6-4342-B048-85BDC9FD1C3A}</a:tableStyleId>
              </a:tblPr>
              <a:tblGrid>
                <a:gridCol w="2991164">
                  <a:extLst>
                    <a:ext uri="{9D8B030D-6E8A-4147-A177-3AD203B41FA5}">
                      <a16:colId xmlns:a16="http://schemas.microsoft.com/office/drawing/2014/main" val="2203414699"/>
                    </a:ext>
                  </a:extLst>
                </a:gridCol>
                <a:gridCol w="3685352">
                  <a:extLst>
                    <a:ext uri="{9D8B030D-6E8A-4147-A177-3AD203B41FA5}">
                      <a16:colId xmlns:a16="http://schemas.microsoft.com/office/drawing/2014/main" val="3469269322"/>
                    </a:ext>
                  </a:extLst>
                </a:gridCol>
                <a:gridCol w="3685352">
                  <a:extLst>
                    <a:ext uri="{9D8B030D-6E8A-4147-A177-3AD203B41FA5}">
                      <a16:colId xmlns:a16="http://schemas.microsoft.com/office/drawing/2014/main" val="3252746773"/>
                    </a:ext>
                  </a:extLst>
                </a:gridCol>
              </a:tblGrid>
              <a:tr h="389454">
                <a:tc>
                  <a:txBody>
                    <a:bodyPr/>
                    <a:lstStyle/>
                    <a:p>
                      <a:pPr algn="ctr"/>
                      <a:r>
                        <a:rPr kumimoji="1" lang="ja-JP" altLang="en-US" sz="1800" b="0" dirty="0">
                          <a:solidFill>
                            <a:schemeClr val="tx1"/>
                          </a:solidFill>
                        </a:rPr>
                        <a:t>製品</a:t>
                      </a:r>
                      <a:r>
                        <a:rPr kumimoji="1" lang="ja-JP" altLang="en-US" sz="1800" b="0" u="none" dirty="0">
                          <a:solidFill>
                            <a:schemeClr val="tx1"/>
                          </a:solidFill>
                        </a:rPr>
                        <a:t>説明書</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800" b="0" dirty="0">
                          <a:solidFill>
                            <a:schemeClr val="tx1"/>
                          </a:solidFill>
                        </a:rPr>
                        <a:t>　食品表示の項目</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t>　</a:t>
                      </a:r>
                      <a:r>
                        <a:rPr kumimoji="1" lang="ja-JP" altLang="en-US" dirty="0">
                          <a:solidFill>
                            <a:schemeClr val="tx1"/>
                          </a:solidFill>
                        </a:rPr>
                        <a:t>備　　　　考</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7514648"/>
                  </a:ext>
                </a:extLst>
              </a:tr>
              <a:tr h="389454">
                <a:tc>
                  <a:txBody>
                    <a:bodyPr/>
                    <a:lstStyle/>
                    <a:p>
                      <a:pPr algn="l"/>
                      <a:r>
                        <a:rPr kumimoji="1" lang="ja-JP" altLang="en-US" sz="1800" b="0" dirty="0">
                          <a:solidFill>
                            <a:schemeClr val="tx1"/>
                          </a:solidFill>
                        </a:rPr>
                        <a:t>　製品の名称及び種類</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rPr>
                        <a:t>　名　　　称</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8325797"/>
                  </a:ext>
                </a:extLst>
              </a:tr>
              <a:tr h="672217">
                <a:tc>
                  <a:txBody>
                    <a:bodyPr/>
                    <a:lstStyle/>
                    <a:p>
                      <a:pPr algn="l"/>
                      <a:r>
                        <a:rPr kumimoji="1" lang="ja-JP" altLang="en-US" sz="1800" b="0" dirty="0">
                          <a:solidFill>
                            <a:schemeClr val="tx1"/>
                          </a:solidFill>
                        </a:rPr>
                        <a:t>　原材料に関する事項</a:t>
                      </a:r>
                      <a:endParaRPr kumimoji="1" lang="en-US" altLang="ja-JP" sz="1800" b="0" dirty="0">
                        <a:solidFill>
                          <a:schemeClr val="tx1"/>
                        </a:solidFill>
                      </a:endParaRP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rPr>
                        <a:t>　原材料名</a:t>
                      </a:r>
                    </a:p>
                    <a:p>
                      <a:r>
                        <a:rPr kumimoji="1" lang="ja-JP" altLang="en-US" sz="1800" b="0" dirty="0">
                          <a:solidFill>
                            <a:schemeClr val="tx1"/>
                          </a:solidFill>
                        </a:rPr>
                        <a:t>（アレルゲンについての特記）</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en-US" altLang="ja-JP" dirty="0"/>
                    </a:p>
                    <a:p>
                      <a:r>
                        <a:rPr kumimoji="1" lang="ja-JP" altLang="en-US" dirty="0"/>
                        <a:t>　（食品表示のみ）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5422249"/>
                  </a:ext>
                </a:extLst>
              </a:tr>
              <a:tr h="672217">
                <a:tc>
                  <a:txBody>
                    <a:bodyPr/>
                    <a:lstStyle/>
                    <a:p>
                      <a:pPr algn="l"/>
                      <a:r>
                        <a:rPr kumimoji="1" lang="ja-JP" altLang="en-US" sz="1800" b="0" dirty="0">
                          <a:solidFill>
                            <a:schemeClr val="tx1"/>
                          </a:solidFill>
                        </a:rPr>
                        <a:t>　添加物の名称・使用量</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rPr>
                        <a:t>　添加物</a:t>
                      </a:r>
                      <a:endParaRPr kumimoji="1" lang="en-US" altLang="ja-JP" sz="18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rPr>
                        <a:t>（アレルゲンについての特記）</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en-US" altLang="ja-JP" dirty="0"/>
                    </a:p>
                    <a:p>
                      <a:r>
                        <a:rPr kumimoji="1" lang="ja-JP" altLang="en-US" dirty="0"/>
                        <a:t>　（食品表示のみ）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3303375"/>
                  </a:ext>
                </a:extLst>
              </a:tr>
              <a:tr h="389454">
                <a:tc>
                  <a:txBody>
                    <a:bodyPr/>
                    <a:lstStyle/>
                    <a:p>
                      <a:pPr algn="l"/>
                      <a:r>
                        <a:rPr kumimoji="1" lang="ja-JP" altLang="en-US" sz="1800" b="0" dirty="0">
                          <a:solidFill>
                            <a:schemeClr val="tx1"/>
                          </a:solidFill>
                        </a:rPr>
                        <a:t>　製品の規格（成分規格）</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b="0" dirty="0">
                        <a:solidFill>
                          <a:schemeClr val="tx1"/>
                        </a:solidFill>
                      </a:endParaRP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t>　製品説明書のみ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259350"/>
                  </a:ext>
                </a:extLst>
              </a:tr>
              <a:tr h="389454">
                <a:tc>
                  <a:txBody>
                    <a:bodyPr/>
                    <a:lstStyle/>
                    <a:p>
                      <a:pPr algn="l"/>
                      <a:r>
                        <a:rPr kumimoji="1" lang="ja-JP" altLang="en-US" sz="1800" b="0" dirty="0">
                          <a:solidFill>
                            <a:schemeClr val="tx1"/>
                          </a:solidFill>
                        </a:rPr>
                        <a:t>　製品の規格（自社規格）</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b="0" dirty="0">
                        <a:solidFill>
                          <a:schemeClr val="tx1"/>
                        </a:solidFill>
                      </a:endParaRP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t>　製品説明書のみ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7094558"/>
                  </a:ext>
                </a:extLst>
              </a:tr>
              <a:tr h="389454">
                <a:tc>
                  <a:txBody>
                    <a:bodyPr/>
                    <a:lstStyle/>
                    <a:p>
                      <a:pPr algn="l"/>
                      <a:r>
                        <a:rPr kumimoji="1" lang="ja-JP" altLang="en-US" sz="1800" b="0" dirty="0">
                          <a:solidFill>
                            <a:schemeClr val="tx1"/>
                          </a:solidFill>
                        </a:rPr>
                        <a:t>　保存方法</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rPr>
                        <a:t>　保存方法</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4867535"/>
                  </a:ext>
                </a:extLst>
              </a:tr>
              <a:tr h="389454">
                <a:tc>
                  <a:txBody>
                    <a:bodyPr/>
                    <a:lstStyle/>
                    <a:p>
                      <a:pPr algn="l"/>
                      <a:r>
                        <a:rPr kumimoji="1" lang="ja-JP" altLang="en-US" sz="1800" b="0" dirty="0">
                          <a:solidFill>
                            <a:schemeClr val="tx1"/>
                          </a:solidFill>
                        </a:rPr>
                        <a:t>　消費期限・賞味期限</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rPr>
                        <a:t>　消費期限・賞味期限</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02989"/>
                  </a:ext>
                </a:extLst>
              </a:tr>
              <a:tr h="389454">
                <a:tc>
                  <a:txBody>
                    <a:bodyPr/>
                    <a:lstStyle/>
                    <a:p>
                      <a:pPr algn="l"/>
                      <a:r>
                        <a:rPr kumimoji="1" lang="ja-JP" altLang="en-US" sz="1800" b="0" dirty="0">
                          <a:solidFill>
                            <a:schemeClr val="tx1"/>
                          </a:solidFill>
                        </a:rPr>
                        <a:t>　喫食等の方法</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rPr>
                        <a:t>　喫食等の方法</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2673970"/>
                  </a:ext>
                </a:extLst>
              </a:tr>
              <a:tr h="4019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rPr>
                        <a:t>　対象者</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800" b="0" dirty="0">
                          <a:solidFill>
                            <a:schemeClr val="tx1"/>
                          </a:solidFill>
                        </a:rPr>
                        <a:t>　対象者：目的によりに特記する</a:t>
                      </a: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7539265"/>
                  </a:ext>
                </a:extLst>
              </a:tr>
              <a:tr h="389454">
                <a:tc>
                  <a:txBody>
                    <a:bodyPr/>
                    <a:lstStyle/>
                    <a:p>
                      <a:r>
                        <a:rPr kumimoji="1" lang="ja-JP" altLang="en-US" dirty="0"/>
                        <a:t>　</a:t>
                      </a:r>
                      <a:r>
                        <a:rPr kumimoji="1" lang="ja-JP" altLang="en-US" b="1" dirty="0">
                          <a:solidFill>
                            <a:srgbClr val="0070C0"/>
                          </a:solidFill>
                        </a:rPr>
                        <a:t>容器包装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a:solidFill>
                            <a:schemeClr val="tx1"/>
                          </a:solidFill>
                        </a:rPr>
                        <a:t>　</a:t>
                      </a:r>
                      <a:r>
                        <a:rPr kumimoji="1" lang="ja-JP" altLang="en-US" b="1" dirty="0">
                          <a:solidFill>
                            <a:srgbClr val="0070C0"/>
                          </a:solidFill>
                        </a:rPr>
                        <a:t>栄養成分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t>　それぞれに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9773763"/>
                  </a:ext>
                </a:extLst>
              </a:tr>
            </a:tbl>
          </a:graphicData>
        </a:graphic>
      </p:graphicFrame>
      <p:sp>
        <p:nvSpPr>
          <p:cNvPr id="2" name="楕円 1">
            <a:extLst>
              <a:ext uri="{FF2B5EF4-FFF2-40B4-BE49-F238E27FC236}">
                <a16:creationId xmlns:a16="http://schemas.microsoft.com/office/drawing/2014/main" id="{ECF64F53-2923-4863-BD85-22547C2CC35D}"/>
              </a:ext>
            </a:extLst>
          </p:cNvPr>
          <p:cNvSpPr/>
          <p:nvPr/>
        </p:nvSpPr>
        <p:spPr>
          <a:xfrm>
            <a:off x="838198" y="616226"/>
            <a:ext cx="732185" cy="606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10</a:t>
            </a:r>
            <a:endParaRPr kumimoji="1" lang="ja-JP" altLang="en-US" dirty="0"/>
          </a:p>
        </p:txBody>
      </p:sp>
    </p:spTree>
    <p:extLst>
      <p:ext uri="{BB962C8B-B14F-4D97-AF65-F5344CB8AC3E}">
        <p14:creationId xmlns:p14="http://schemas.microsoft.com/office/powerpoint/2010/main" val="4231400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5E1550-0D6C-41D6-BA35-E36593E66ED1}"/>
              </a:ext>
            </a:extLst>
          </p:cNvPr>
          <p:cNvSpPr>
            <a:spLocks noGrp="1"/>
          </p:cNvSpPr>
          <p:nvPr>
            <p:ph type="title"/>
          </p:nvPr>
        </p:nvSpPr>
        <p:spPr>
          <a:xfrm>
            <a:off x="838200" y="365125"/>
            <a:ext cx="10515600" cy="887205"/>
          </a:xfrm>
          <a:solidFill>
            <a:schemeClr val="accent5">
              <a:lumMod val="20000"/>
              <a:lumOff val="80000"/>
            </a:schemeClr>
          </a:solidFill>
          <a:ln>
            <a:solidFill>
              <a:schemeClr val="accent1"/>
            </a:solidFill>
          </a:ln>
        </p:spPr>
        <p:txBody>
          <a:bodyPr>
            <a:normAutofit/>
          </a:bodyPr>
          <a:lstStyle/>
          <a:p>
            <a:pPr algn="ctr"/>
            <a:r>
              <a:rPr kumimoji="1" lang="ja-JP" altLang="en-US" sz="3600" b="1" dirty="0">
                <a:solidFill>
                  <a:srgbClr val="0070C0"/>
                </a:solidFill>
              </a:rPr>
              <a:t>食品衛生法改正と食品衛生管理の</a:t>
            </a:r>
            <a:r>
              <a:rPr lang="ja-JP" altLang="en-US" sz="3600" b="1" dirty="0">
                <a:solidFill>
                  <a:srgbClr val="0070C0"/>
                </a:solidFill>
              </a:rPr>
              <a:t>動き</a:t>
            </a:r>
            <a:endParaRPr kumimoji="1" lang="ja-JP" altLang="en-US" sz="3600" dirty="0"/>
          </a:p>
        </p:txBody>
      </p:sp>
      <p:graphicFrame>
        <p:nvGraphicFramePr>
          <p:cNvPr id="4" name="表 4">
            <a:extLst>
              <a:ext uri="{FF2B5EF4-FFF2-40B4-BE49-F238E27FC236}">
                <a16:creationId xmlns:a16="http://schemas.microsoft.com/office/drawing/2014/main" id="{CCA78C16-7672-4FA2-97BF-2286955D4232}"/>
              </a:ext>
            </a:extLst>
          </p:cNvPr>
          <p:cNvGraphicFramePr>
            <a:graphicFrameLocks noGrp="1"/>
          </p:cNvGraphicFramePr>
          <p:nvPr>
            <p:ph idx="1"/>
            <p:extLst>
              <p:ext uri="{D42A27DB-BD31-4B8C-83A1-F6EECF244321}">
                <p14:modId xmlns:p14="http://schemas.microsoft.com/office/powerpoint/2010/main" val="102871159"/>
              </p:ext>
            </p:extLst>
          </p:nvPr>
        </p:nvGraphicFramePr>
        <p:xfrm>
          <a:off x="838200" y="1371600"/>
          <a:ext cx="10515600" cy="4763770"/>
        </p:xfrm>
        <a:graphic>
          <a:graphicData uri="http://schemas.openxmlformats.org/drawingml/2006/table">
            <a:tbl>
              <a:tblPr firstRow="1" bandRow="1">
                <a:tableStyleId>{5C22544A-7EE6-4342-B048-85BDC9FD1C3A}</a:tableStyleId>
              </a:tblPr>
              <a:tblGrid>
                <a:gridCol w="960783">
                  <a:extLst>
                    <a:ext uri="{9D8B030D-6E8A-4147-A177-3AD203B41FA5}">
                      <a16:colId xmlns:a16="http://schemas.microsoft.com/office/drawing/2014/main" val="1557334794"/>
                    </a:ext>
                  </a:extLst>
                </a:gridCol>
                <a:gridCol w="1798982">
                  <a:extLst>
                    <a:ext uri="{9D8B030D-6E8A-4147-A177-3AD203B41FA5}">
                      <a16:colId xmlns:a16="http://schemas.microsoft.com/office/drawing/2014/main" val="935997527"/>
                    </a:ext>
                  </a:extLst>
                </a:gridCol>
                <a:gridCol w="1938131">
                  <a:extLst>
                    <a:ext uri="{9D8B030D-6E8A-4147-A177-3AD203B41FA5}">
                      <a16:colId xmlns:a16="http://schemas.microsoft.com/office/drawing/2014/main" val="1264339516"/>
                    </a:ext>
                  </a:extLst>
                </a:gridCol>
                <a:gridCol w="1898374">
                  <a:extLst>
                    <a:ext uri="{9D8B030D-6E8A-4147-A177-3AD203B41FA5}">
                      <a16:colId xmlns:a16="http://schemas.microsoft.com/office/drawing/2014/main" val="478510724"/>
                    </a:ext>
                  </a:extLst>
                </a:gridCol>
                <a:gridCol w="2007704">
                  <a:extLst>
                    <a:ext uri="{9D8B030D-6E8A-4147-A177-3AD203B41FA5}">
                      <a16:colId xmlns:a16="http://schemas.microsoft.com/office/drawing/2014/main" val="2716486705"/>
                    </a:ext>
                  </a:extLst>
                </a:gridCol>
                <a:gridCol w="1911626">
                  <a:extLst>
                    <a:ext uri="{9D8B030D-6E8A-4147-A177-3AD203B41FA5}">
                      <a16:colId xmlns:a16="http://schemas.microsoft.com/office/drawing/2014/main" val="2867610172"/>
                    </a:ext>
                  </a:extLst>
                </a:gridCol>
              </a:tblGrid>
              <a:tr h="461645">
                <a:tc>
                  <a:txBody>
                    <a:bodyPr/>
                    <a:lstStyle/>
                    <a:p>
                      <a:pPr algn="ctr"/>
                      <a:r>
                        <a:rPr kumimoji="1" lang="ja-JP" altLang="en-US" b="0" dirty="0">
                          <a:solidFill>
                            <a:schemeClr val="tx1"/>
                          </a:solidFill>
                        </a:rPr>
                        <a:t>年法号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solidFill>
                            <a:schemeClr val="tx1"/>
                          </a:solidFill>
                        </a:rPr>
                        <a:t>昭</a:t>
                      </a:r>
                      <a:r>
                        <a:rPr kumimoji="1" lang="en-US" altLang="ja-JP" dirty="0">
                          <a:solidFill>
                            <a:schemeClr val="tx1"/>
                          </a:solidFill>
                        </a:rPr>
                        <a:t>47</a:t>
                      </a:r>
                      <a:r>
                        <a:rPr kumimoji="1" lang="ja-JP" altLang="en-US" dirty="0">
                          <a:solidFill>
                            <a:schemeClr val="tx1"/>
                          </a:solidFill>
                        </a:rPr>
                        <a:t>年法</a:t>
                      </a:r>
                      <a:r>
                        <a:rPr kumimoji="1" lang="en-US" altLang="ja-JP" dirty="0">
                          <a:solidFill>
                            <a:schemeClr val="tx1"/>
                          </a:solidFill>
                        </a:rPr>
                        <a:t>108</a:t>
                      </a:r>
                      <a:r>
                        <a:rPr kumimoji="1" lang="ja-JP" altLang="en-US" dirty="0">
                          <a:solidFill>
                            <a:schemeClr val="tx1"/>
                          </a:solidFill>
                        </a:rPr>
                        <a:t>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solidFill>
                            <a:schemeClr val="tx1"/>
                          </a:solidFill>
                        </a:rPr>
                        <a:t>平</a:t>
                      </a:r>
                      <a:r>
                        <a:rPr kumimoji="1" lang="en-US" altLang="ja-JP" dirty="0">
                          <a:solidFill>
                            <a:schemeClr val="tx1"/>
                          </a:solidFill>
                        </a:rPr>
                        <a:t>7</a:t>
                      </a:r>
                      <a:r>
                        <a:rPr kumimoji="1" lang="ja-JP" altLang="en-US" dirty="0">
                          <a:solidFill>
                            <a:schemeClr val="tx1"/>
                          </a:solidFill>
                        </a:rPr>
                        <a:t>年法</a:t>
                      </a:r>
                      <a:r>
                        <a:rPr kumimoji="1" lang="en-US" altLang="ja-JP" dirty="0">
                          <a:solidFill>
                            <a:schemeClr val="tx1"/>
                          </a:solidFill>
                        </a:rPr>
                        <a:t>101</a:t>
                      </a:r>
                      <a:r>
                        <a:rPr kumimoji="1" lang="ja-JP" altLang="en-US" dirty="0">
                          <a:solidFill>
                            <a:schemeClr val="tx1"/>
                          </a:solidFill>
                        </a:rPr>
                        <a:t>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a:solidFill>
                            <a:schemeClr val="tx1"/>
                          </a:solidFill>
                        </a:rPr>
                        <a:t>（平</a:t>
                      </a:r>
                      <a:r>
                        <a:rPr kumimoji="1" lang="en-US" altLang="ja-JP" dirty="0">
                          <a:solidFill>
                            <a:schemeClr val="tx1"/>
                          </a:solidFill>
                        </a:rPr>
                        <a:t>15</a:t>
                      </a:r>
                      <a:r>
                        <a:rPr kumimoji="1" lang="ja-JP" altLang="en-US" dirty="0">
                          <a:solidFill>
                            <a:schemeClr val="tx1"/>
                          </a:solidFill>
                        </a:rPr>
                        <a:t>年法</a:t>
                      </a:r>
                      <a:r>
                        <a:rPr kumimoji="1" lang="en-US" altLang="ja-JP" dirty="0">
                          <a:solidFill>
                            <a:schemeClr val="tx1"/>
                          </a:solidFill>
                        </a:rPr>
                        <a:t>55</a:t>
                      </a:r>
                      <a:r>
                        <a:rPr kumimoji="1" lang="ja-JP" altLang="en-US" dirty="0">
                          <a:solidFill>
                            <a:schemeClr val="tx1"/>
                          </a:solidFill>
                        </a:rPr>
                        <a:t>号を受けた対応？）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solidFill>
                            <a:schemeClr val="tx1"/>
                          </a:solidFill>
                        </a:rPr>
                        <a:t>平</a:t>
                      </a:r>
                      <a:r>
                        <a:rPr kumimoji="1" lang="en-US" altLang="ja-JP" dirty="0">
                          <a:solidFill>
                            <a:schemeClr val="tx1"/>
                          </a:solidFill>
                        </a:rPr>
                        <a:t>30</a:t>
                      </a:r>
                      <a:r>
                        <a:rPr kumimoji="1" lang="ja-JP" altLang="en-US" dirty="0">
                          <a:solidFill>
                            <a:schemeClr val="tx1"/>
                          </a:solidFill>
                        </a:rPr>
                        <a:t>年法</a:t>
                      </a:r>
                      <a:r>
                        <a:rPr kumimoji="1" lang="en-US" altLang="ja-JP" dirty="0">
                          <a:solidFill>
                            <a:schemeClr val="tx1"/>
                          </a:solidFill>
                        </a:rPr>
                        <a:t>46</a:t>
                      </a:r>
                      <a:r>
                        <a:rPr kumimoji="1" lang="ja-JP" altLang="en-US" dirty="0">
                          <a:solidFill>
                            <a:schemeClr val="tx1"/>
                          </a:solidFill>
                        </a:rPr>
                        <a:t>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1529223"/>
                  </a:ext>
                </a:extLst>
              </a:tr>
              <a:tr h="461645">
                <a:tc>
                  <a:txBody>
                    <a:bodyPr/>
                    <a:lstStyle/>
                    <a:p>
                      <a:pPr algn="ctr"/>
                      <a:r>
                        <a:rPr kumimoji="1" lang="ja-JP" altLang="en-US" dirty="0">
                          <a:solidFill>
                            <a:schemeClr val="tx1"/>
                          </a:solidFill>
                        </a:rPr>
                        <a:t>法　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solidFill>
                            <a:schemeClr val="tx1"/>
                          </a:solidFill>
                        </a:rPr>
                        <a:t>自治体条例で定める営業施設の衛生管理上講ずべき措置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solidFill>
                            <a:schemeClr val="tx1"/>
                          </a:solidFill>
                        </a:rPr>
                        <a:t>総合衛生管理製造過程制度の創設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管理運営基準準則の見直し</a:t>
                      </a:r>
                      <a:endParaRPr kumimoji="1" lang="en-US" altLang="ja-JP"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　　　　　⇓</a:t>
                      </a:r>
                      <a:endParaRPr kumimoji="1" lang="en-US" altLang="ja-JP"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食品等事業者が実施すべき管理運営基準に関する指針（ガイドライン）</a:t>
                      </a:r>
                      <a:endParaRPr kumimoji="1" lang="en-US" altLang="ja-JP"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ja-JP" sz="1800" kern="1200" dirty="0">
                          <a:solidFill>
                            <a:schemeClr val="dk1"/>
                          </a:solidFill>
                          <a:effectLst/>
                          <a:latin typeface="+mn-lt"/>
                          <a:ea typeface="+mn-ea"/>
                          <a:cs typeface="+mn-cs"/>
                        </a:rPr>
                        <a:t>公衆衛生上必要な措置基準</a:t>
                      </a:r>
                      <a:endParaRPr kumimoji="1" lang="en-US" altLang="ja-JP" sz="1800" kern="1200" dirty="0">
                        <a:solidFill>
                          <a:schemeClr val="dk1"/>
                        </a:solidFill>
                        <a:effectLst/>
                        <a:latin typeface="+mn-lt"/>
                        <a:ea typeface="+mn-ea"/>
                        <a:cs typeface="+mn-cs"/>
                      </a:endParaRPr>
                    </a:p>
                    <a:p>
                      <a:r>
                        <a:rPr kumimoji="1" lang="ja-JP" altLang="en-US" sz="1800" kern="1200" dirty="0">
                          <a:solidFill>
                            <a:schemeClr val="dk1"/>
                          </a:solidFill>
                          <a:effectLst/>
                          <a:latin typeface="+mn-lt"/>
                          <a:ea typeface="+mn-ea"/>
                          <a:cs typeface="+mn-cs"/>
                        </a:rPr>
                        <a:t>　別表第</a:t>
                      </a:r>
                      <a:r>
                        <a:rPr kumimoji="1" lang="en-US" altLang="ja-JP" sz="1800" kern="1200" dirty="0">
                          <a:solidFill>
                            <a:schemeClr val="dk1"/>
                          </a:solidFill>
                          <a:effectLst/>
                          <a:latin typeface="+mn-lt"/>
                          <a:ea typeface="+mn-ea"/>
                          <a:cs typeface="+mn-cs"/>
                        </a:rPr>
                        <a:t>17</a:t>
                      </a:r>
                      <a:r>
                        <a:rPr kumimoji="1" lang="ja-JP" altLang="en-US" sz="1800" kern="1200" dirty="0">
                          <a:solidFill>
                            <a:schemeClr val="dk1"/>
                          </a:solidFill>
                          <a:effectLst/>
                          <a:latin typeface="+mn-lt"/>
                          <a:ea typeface="+mn-ea"/>
                          <a:cs typeface="+mn-cs"/>
                        </a:rPr>
                        <a:t>・</a:t>
                      </a:r>
                      <a:r>
                        <a:rPr kumimoji="1" lang="en-US" altLang="ja-JP" sz="1800" kern="1200" dirty="0">
                          <a:solidFill>
                            <a:schemeClr val="dk1"/>
                          </a:solidFill>
                          <a:effectLst/>
                          <a:latin typeface="+mn-lt"/>
                          <a:ea typeface="+mn-ea"/>
                          <a:cs typeface="+mn-cs"/>
                        </a:rPr>
                        <a:t>18</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2077337"/>
                  </a:ext>
                </a:extLst>
              </a:tr>
              <a:tr h="461645">
                <a:tc>
                  <a:txBody>
                    <a:bodyPr/>
                    <a:lstStyle/>
                    <a:p>
                      <a:pPr algn="ctr"/>
                      <a:r>
                        <a:rPr kumimoji="1" lang="ja-JP" altLang="en-US" dirty="0">
                          <a:solidFill>
                            <a:schemeClr val="tx1"/>
                          </a:solidFill>
                        </a:rPr>
                        <a:t>通知等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solidFill>
                            <a:schemeClr val="tx1"/>
                          </a:solidFill>
                        </a:rPr>
                        <a:t>管理運営基準準則　　昭</a:t>
                      </a:r>
                      <a:r>
                        <a:rPr kumimoji="1" lang="en-US" altLang="ja-JP" dirty="0">
                          <a:solidFill>
                            <a:schemeClr val="tx1"/>
                          </a:solidFill>
                        </a:rPr>
                        <a:t>47</a:t>
                      </a:r>
                      <a:r>
                        <a:rPr kumimoji="1" lang="ja-JP" altLang="en-US" dirty="0">
                          <a:solidFill>
                            <a:schemeClr val="tx1"/>
                          </a:solidFill>
                        </a:rPr>
                        <a:t>年</a:t>
                      </a:r>
                      <a:endParaRPr kumimoji="1" lang="en-US" altLang="ja-JP" dirty="0">
                        <a:solidFill>
                          <a:schemeClr val="tx1"/>
                        </a:solidFill>
                      </a:endParaRPr>
                    </a:p>
                    <a:p>
                      <a:r>
                        <a:rPr kumimoji="1" lang="ja-JP" altLang="en-US" dirty="0">
                          <a:solidFill>
                            <a:schemeClr val="tx1"/>
                          </a:solidFill>
                        </a:rPr>
                        <a:t>　　環食</a:t>
                      </a:r>
                      <a:r>
                        <a:rPr kumimoji="1" lang="en-US" altLang="ja-JP" dirty="0">
                          <a:solidFill>
                            <a:schemeClr val="tx1"/>
                          </a:solidFill>
                        </a:rPr>
                        <a:t>516</a:t>
                      </a:r>
                      <a:r>
                        <a:rPr kumimoji="1" lang="ja-JP" altLang="en-US" dirty="0">
                          <a:solidFill>
                            <a:schemeClr val="tx1"/>
                          </a:solidFill>
                        </a:rPr>
                        <a:t>号</a:t>
                      </a:r>
                      <a:endParaRPr kumimoji="1" lang="en-US" altLang="ja-JP"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solidFill>
                            <a:schemeClr val="tx1"/>
                          </a:solidFill>
                        </a:rPr>
                        <a:t>総合・・過程と</a:t>
                      </a:r>
                      <a:r>
                        <a:rPr kumimoji="1" lang="en-US" altLang="ja-JP" dirty="0">
                          <a:solidFill>
                            <a:schemeClr val="tx1"/>
                          </a:solidFill>
                        </a:rPr>
                        <a:t>HACCP</a:t>
                      </a:r>
                      <a:r>
                        <a:rPr kumimoji="1" lang="ja-JP" altLang="en-US" dirty="0">
                          <a:solidFill>
                            <a:schemeClr val="tx1"/>
                          </a:solidFill>
                        </a:rPr>
                        <a:t>システム</a:t>
                      </a:r>
                      <a:endParaRPr kumimoji="1" lang="en-US" altLang="ja-JP" dirty="0">
                        <a:solidFill>
                          <a:schemeClr val="tx1"/>
                        </a:solidFill>
                      </a:endParaRPr>
                    </a:p>
                    <a:p>
                      <a:r>
                        <a:rPr kumimoji="1" lang="ja-JP" altLang="en-US" dirty="0">
                          <a:solidFill>
                            <a:schemeClr val="tx1"/>
                          </a:solidFill>
                        </a:rPr>
                        <a:t>平</a:t>
                      </a:r>
                      <a:r>
                        <a:rPr kumimoji="1" lang="en-US" altLang="ja-JP" dirty="0">
                          <a:solidFill>
                            <a:schemeClr val="tx1"/>
                          </a:solidFill>
                        </a:rPr>
                        <a:t>8</a:t>
                      </a:r>
                      <a:r>
                        <a:rPr kumimoji="1" lang="ja-JP" altLang="en-US" dirty="0">
                          <a:solidFill>
                            <a:schemeClr val="tx1"/>
                          </a:solidFill>
                        </a:rPr>
                        <a:t>年衛食</a:t>
                      </a:r>
                      <a:r>
                        <a:rPr kumimoji="1" lang="en-US" altLang="ja-JP" dirty="0">
                          <a:solidFill>
                            <a:schemeClr val="tx1"/>
                          </a:solidFill>
                        </a:rPr>
                        <a:t>262</a:t>
                      </a:r>
                      <a:r>
                        <a:rPr kumimoji="1" lang="ja-JP" altLang="en-US" dirty="0">
                          <a:solidFill>
                            <a:schemeClr val="tx1"/>
                          </a:solidFill>
                        </a:rPr>
                        <a:t>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solidFill>
                            <a:schemeClr val="tx1"/>
                          </a:solidFill>
                        </a:rPr>
                        <a:t>ガイドラインを策定　　平</a:t>
                      </a:r>
                      <a:r>
                        <a:rPr kumimoji="1" lang="en-US" altLang="ja-JP" dirty="0">
                          <a:solidFill>
                            <a:schemeClr val="tx1"/>
                          </a:solidFill>
                        </a:rPr>
                        <a:t>16</a:t>
                      </a:r>
                      <a:r>
                        <a:rPr kumimoji="1" lang="ja-JP" altLang="en-US" dirty="0">
                          <a:solidFill>
                            <a:schemeClr val="tx1"/>
                          </a:solidFill>
                        </a:rPr>
                        <a:t>年</a:t>
                      </a:r>
                      <a:endParaRPr kumimoji="1" lang="en-US" altLang="ja-JP" dirty="0">
                        <a:solidFill>
                          <a:schemeClr val="tx1"/>
                        </a:solidFill>
                      </a:endParaRPr>
                    </a:p>
                    <a:p>
                      <a:r>
                        <a:rPr kumimoji="1" lang="ja-JP" altLang="en-US" dirty="0">
                          <a:solidFill>
                            <a:schemeClr val="tx1"/>
                          </a:solidFill>
                        </a:rPr>
                        <a:t>食安</a:t>
                      </a:r>
                      <a:r>
                        <a:rPr kumimoji="1" lang="en-US" altLang="ja-JP" dirty="0">
                          <a:solidFill>
                            <a:schemeClr val="tx1"/>
                          </a:solidFill>
                        </a:rPr>
                        <a:t>0227012</a:t>
                      </a:r>
                      <a:r>
                        <a:rPr kumimoji="1" lang="ja-JP" altLang="en-US" dirty="0">
                          <a:solidFill>
                            <a:schemeClr val="tx1"/>
                          </a:solidFill>
                        </a:rPr>
                        <a:t>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ガイドラインの改正　　平</a:t>
                      </a:r>
                      <a:r>
                        <a:rPr kumimoji="1" lang="en-US" altLang="ja-JP" dirty="0">
                          <a:solidFill>
                            <a:schemeClr val="tx1"/>
                          </a:solidFill>
                        </a:rPr>
                        <a:t>26</a:t>
                      </a:r>
                      <a:r>
                        <a:rPr kumimoji="1" lang="ja-JP" altLang="en-US" dirty="0">
                          <a:solidFill>
                            <a:schemeClr val="tx1"/>
                          </a:solidFill>
                        </a:rPr>
                        <a:t>年</a:t>
                      </a:r>
                      <a:endParaRPr kumimoji="1" lang="en-US" altLang="ja-JP"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食安</a:t>
                      </a:r>
                      <a:r>
                        <a:rPr kumimoji="1" lang="en-US" altLang="ja-JP" dirty="0">
                          <a:solidFill>
                            <a:schemeClr val="tx1"/>
                          </a:solidFill>
                        </a:rPr>
                        <a:t>0512</a:t>
                      </a:r>
                      <a:r>
                        <a:rPr kumimoji="1" lang="ja-JP" altLang="en-US" dirty="0">
                          <a:solidFill>
                            <a:schemeClr val="tx1"/>
                          </a:solidFill>
                        </a:rPr>
                        <a:t>第</a:t>
                      </a:r>
                      <a:r>
                        <a:rPr kumimoji="1" lang="en-US" altLang="ja-JP" dirty="0">
                          <a:solidFill>
                            <a:schemeClr val="tx1"/>
                          </a:solidFill>
                        </a:rPr>
                        <a:t>6</a:t>
                      </a:r>
                      <a:r>
                        <a:rPr kumimoji="1" lang="ja-JP" altLang="en-US" dirty="0">
                          <a:solidFill>
                            <a:schemeClr val="tx1"/>
                          </a:solidFill>
                        </a:rPr>
                        <a:t>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a:solidFill>
                            <a:schemeClr val="tx1"/>
                          </a:solidFill>
                        </a:rPr>
                        <a:t>ガイドラインの廃止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5118624"/>
                  </a:ext>
                </a:extLst>
              </a:tr>
              <a:tr h="461645">
                <a:tc>
                  <a:txBody>
                    <a:bodyPr/>
                    <a:lstStyle/>
                    <a:p>
                      <a:pPr algn="ctr"/>
                      <a:r>
                        <a:rPr kumimoji="1" lang="ja-JP" altLang="en-US" dirty="0">
                          <a:solidFill>
                            <a:schemeClr val="tx1"/>
                          </a:solidFill>
                        </a:rPr>
                        <a:t>内　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solidFill>
                            <a:schemeClr val="tx1"/>
                          </a:solidFill>
                        </a:rPr>
                        <a:t>条例を定める場合の技術的助言として通知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solidFill>
                            <a:schemeClr val="tx1"/>
                          </a:solidFill>
                        </a:rPr>
                        <a:t>対象業種を定め、</a:t>
                      </a:r>
                      <a:endParaRPr kumimoji="1" lang="en-US" altLang="ja-JP" dirty="0">
                        <a:solidFill>
                          <a:schemeClr val="tx1"/>
                        </a:solidFill>
                      </a:endParaRPr>
                    </a:p>
                    <a:p>
                      <a:r>
                        <a:rPr kumimoji="1" lang="en-US" altLang="ja-JP" dirty="0">
                          <a:solidFill>
                            <a:schemeClr val="tx1"/>
                          </a:solidFill>
                        </a:rPr>
                        <a:t>HACCP</a:t>
                      </a:r>
                      <a:r>
                        <a:rPr kumimoji="1" lang="ja-JP" altLang="en-US" dirty="0">
                          <a:solidFill>
                            <a:schemeClr val="tx1"/>
                          </a:solidFill>
                        </a:rPr>
                        <a:t>の考え方を取り入れた</a:t>
                      </a:r>
                      <a:endParaRPr kumimoji="1" lang="en-US" altLang="ja-JP" dirty="0">
                        <a:solidFill>
                          <a:schemeClr val="tx1"/>
                        </a:solidFill>
                      </a:endParaRPr>
                    </a:p>
                    <a:p>
                      <a:r>
                        <a:rPr kumimoji="1" lang="ja-JP" altLang="en-US" dirty="0">
                          <a:solidFill>
                            <a:schemeClr val="tx1"/>
                          </a:solidFill>
                        </a:rPr>
                        <a:t>衛生管理の承認制度を創設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solidFill>
                            <a:schemeClr val="tx1"/>
                          </a:solidFill>
                        </a:rPr>
                        <a:t>Codex</a:t>
                      </a:r>
                      <a:r>
                        <a:rPr kumimoji="1" lang="ja-JP" altLang="en-US" dirty="0">
                          <a:solidFill>
                            <a:schemeClr val="tx1"/>
                          </a:solidFill>
                        </a:rPr>
                        <a:t>が示す食品衛生の一般原則の内容等を参考に全面的見直し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t>HACCP</a:t>
                      </a:r>
                      <a:r>
                        <a:rPr kumimoji="1" lang="ja-JP" altLang="en-US" dirty="0"/>
                        <a:t>の段階的導入を目指し指針の改正により従来型基準と</a:t>
                      </a:r>
                      <a:endParaRPr kumimoji="1" lang="en-US" altLang="ja-JP" dirty="0"/>
                    </a:p>
                    <a:p>
                      <a:r>
                        <a:rPr kumimoji="1" lang="en-US" altLang="ja-JP" dirty="0"/>
                        <a:t>HACCP</a:t>
                      </a:r>
                      <a:r>
                        <a:rPr kumimoji="1" lang="ja-JP" altLang="en-US" dirty="0"/>
                        <a:t>導入型基準を規定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solidFill>
                            <a:schemeClr val="tx1"/>
                          </a:solidFill>
                        </a:rPr>
                        <a:t>HACCP</a:t>
                      </a:r>
                      <a:r>
                        <a:rPr kumimoji="1" lang="ja-JP" altLang="en-US" dirty="0">
                          <a:solidFill>
                            <a:schemeClr val="tx1"/>
                          </a:solidFill>
                        </a:rPr>
                        <a:t>の制度化</a:t>
                      </a:r>
                      <a:endParaRPr kumimoji="1" lang="en-US" altLang="ja-JP" dirty="0">
                        <a:solidFill>
                          <a:schemeClr val="tx1"/>
                        </a:solidFill>
                      </a:endParaRPr>
                    </a:p>
                    <a:p>
                      <a:r>
                        <a:rPr kumimoji="1" lang="ja-JP" altLang="en-US" dirty="0">
                          <a:solidFill>
                            <a:schemeClr val="tx1"/>
                          </a:solidFill>
                        </a:rPr>
                        <a:t>「</a:t>
                      </a:r>
                      <a:r>
                        <a:rPr kumimoji="1" lang="en-US" altLang="ja-JP" dirty="0">
                          <a:solidFill>
                            <a:schemeClr val="tx1"/>
                          </a:solidFill>
                        </a:rPr>
                        <a:t>HACCP</a:t>
                      </a:r>
                      <a:r>
                        <a:rPr kumimoji="1" lang="ja-JP" altLang="en-US" dirty="0">
                          <a:solidFill>
                            <a:schemeClr val="tx1"/>
                          </a:solidFill>
                        </a:rPr>
                        <a:t>に基づく衛生管理」と「</a:t>
                      </a:r>
                      <a:r>
                        <a:rPr kumimoji="1" lang="en-US" altLang="ja-JP" dirty="0">
                          <a:solidFill>
                            <a:schemeClr val="tx1"/>
                          </a:solidFill>
                        </a:rPr>
                        <a:t>HACCP</a:t>
                      </a:r>
                      <a:r>
                        <a:rPr kumimoji="1" lang="ja-JP" altLang="en-US" dirty="0">
                          <a:solidFill>
                            <a:schemeClr val="tx1"/>
                          </a:solidFill>
                        </a:rPr>
                        <a:t>の考え方を取り入れた衛生管理」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2341598"/>
                  </a:ext>
                </a:extLst>
              </a:tr>
              <a:tr h="461645">
                <a:tc>
                  <a:txBody>
                    <a:bodyPr/>
                    <a:lstStyle/>
                    <a:p>
                      <a:pPr algn="ctr"/>
                      <a:r>
                        <a:rPr kumimoji="1" lang="ja-JP" altLang="en-US" dirty="0">
                          <a:solidFill>
                            <a:schemeClr val="tx1"/>
                          </a:solidFill>
                        </a:rPr>
                        <a:t>備　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1254975"/>
                  </a:ext>
                </a:extLst>
              </a:tr>
            </a:tbl>
          </a:graphicData>
        </a:graphic>
      </p:graphicFrame>
      <p:sp>
        <p:nvSpPr>
          <p:cNvPr id="3" name="楕円 2">
            <a:extLst>
              <a:ext uri="{FF2B5EF4-FFF2-40B4-BE49-F238E27FC236}">
                <a16:creationId xmlns:a16="http://schemas.microsoft.com/office/drawing/2014/main" id="{514F6A0E-9E6C-4BC4-A4A7-DC8E8BCBE796}"/>
              </a:ext>
            </a:extLst>
          </p:cNvPr>
          <p:cNvSpPr/>
          <p:nvPr/>
        </p:nvSpPr>
        <p:spPr>
          <a:xfrm>
            <a:off x="838200" y="546652"/>
            <a:ext cx="702366" cy="51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１</a:t>
            </a:r>
          </a:p>
        </p:txBody>
      </p:sp>
    </p:spTree>
    <p:extLst>
      <p:ext uri="{BB962C8B-B14F-4D97-AF65-F5344CB8AC3E}">
        <p14:creationId xmlns:p14="http://schemas.microsoft.com/office/powerpoint/2010/main" val="2316066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87896" y="188002"/>
            <a:ext cx="10416208" cy="1210146"/>
          </a:xfrm>
          <a:solidFill>
            <a:schemeClr val="accent5">
              <a:lumMod val="20000"/>
              <a:lumOff val="80000"/>
            </a:schemeClr>
          </a:solidFill>
          <a:ln>
            <a:solidFill>
              <a:schemeClr val="accent1"/>
            </a:solidFill>
          </a:ln>
        </p:spPr>
        <p:txBody>
          <a:bodyPr/>
          <a:lstStyle/>
          <a:p>
            <a:pPr algn="ctr" eaLnBrk="1" hangingPunct="1"/>
            <a:r>
              <a:rPr lang="en-US" altLang="ja-JP" sz="3600" b="1" dirty="0">
                <a:solidFill>
                  <a:srgbClr val="0070C0"/>
                </a:solidFill>
              </a:rPr>
              <a:t>Safer food, better business</a:t>
            </a:r>
            <a:r>
              <a:rPr lang="en-US" altLang="ja-JP" sz="3600" dirty="0">
                <a:solidFill>
                  <a:srgbClr val="0070C0"/>
                </a:solidFill>
              </a:rPr>
              <a:t>.</a:t>
            </a:r>
            <a:br>
              <a:rPr lang="en-US" altLang="ja-JP" sz="3600" dirty="0">
                <a:solidFill>
                  <a:srgbClr val="0070C0"/>
                </a:solidFill>
              </a:rPr>
            </a:br>
            <a:r>
              <a:rPr lang="ja-JP" altLang="en-US" sz="2800" dirty="0"/>
              <a:t>より安全な食品、よりよいビジネス。</a:t>
            </a:r>
          </a:p>
        </p:txBody>
      </p:sp>
      <p:sp>
        <p:nvSpPr>
          <p:cNvPr id="15363" name="Rectangle 3"/>
          <p:cNvSpPr>
            <a:spLocks noChangeArrowheads="1"/>
          </p:cNvSpPr>
          <p:nvPr/>
        </p:nvSpPr>
        <p:spPr bwMode="auto">
          <a:xfrm>
            <a:off x="864705" y="2060848"/>
            <a:ext cx="10416207" cy="252028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r>
              <a:rPr lang="ja-JP" altLang="en-US" sz="3200" dirty="0"/>
              <a:t>リテールＨＡＣＣＰ</a:t>
            </a:r>
            <a:r>
              <a:rPr lang="en-US" altLang="ja-JP" sz="3200" dirty="0"/>
              <a:t>(</a:t>
            </a:r>
            <a:r>
              <a:rPr lang="ja-JP" altLang="en-US" sz="3200" dirty="0"/>
              <a:t>ケータリング業界用）の重視すべき項目の</a:t>
            </a:r>
            <a:endParaRPr lang="en-US" altLang="ja-JP" sz="3200" dirty="0"/>
          </a:p>
          <a:p>
            <a:r>
              <a:rPr lang="ja-JP" altLang="en-US" sz="3200"/>
              <a:t>キーワード</a:t>
            </a:r>
            <a:endParaRPr lang="en-US" altLang="ja-JP" sz="2000" dirty="0"/>
          </a:p>
          <a:p>
            <a:r>
              <a:rPr lang="ja-JP" altLang="en-US" sz="2000" dirty="0"/>
              <a:t>　</a:t>
            </a:r>
            <a:endParaRPr lang="en-US" altLang="ja-JP" sz="3200" dirty="0"/>
          </a:p>
          <a:p>
            <a:r>
              <a:rPr lang="ja-JP" altLang="en-US" sz="3200" dirty="0">
                <a:solidFill>
                  <a:srgbClr val="002060"/>
                </a:solidFill>
              </a:rPr>
              <a:t>　　　　</a:t>
            </a:r>
            <a:r>
              <a:rPr lang="ja-JP" altLang="en-US" sz="3600" b="1" dirty="0">
                <a:solidFill>
                  <a:srgbClr val="002060"/>
                </a:solidFill>
              </a:rPr>
              <a:t>保管管理　交差汚染　洗浄　冷却　加熱</a:t>
            </a:r>
            <a:endParaRPr lang="en-US" altLang="ja-JP" sz="3600" b="1" dirty="0"/>
          </a:p>
        </p:txBody>
      </p:sp>
      <p:sp>
        <p:nvSpPr>
          <p:cNvPr id="15364" name="Rectangle 4"/>
          <p:cNvSpPr>
            <a:spLocks noChangeArrowheads="1"/>
          </p:cNvSpPr>
          <p:nvPr/>
        </p:nvSpPr>
        <p:spPr bwMode="auto">
          <a:xfrm>
            <a:off x="6828183" y="4581128"/>
            <a:ext cx="4452729" cy="510771"/>
          </a:xfrm>
          <a:prstGeom prst="rect">
            <a:avLst/>
          </a:prstGeom>
          <a:solidFill>
            <a:schemeClr val="accent5">
              <a:lumMod val="40000"/>
              <a:lumOff val="60000"/>
            </a:schemeClr>
          </a:solidFill>
          <a:ln w="9525">
            <a:solidFill>
              <a:schemeClr val="tx1"/>
            </a:solidFill>
            <a:miter lim="800000"/>
            <a:headEnd/>
            <a:tailEnd/>
          </a:ln>
        </p:spPr>
        <p:txBody>
          <a:bodyPr wrap="none" anchor="ct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r>
              <a:rPr lang="en-US" altLang="ja-JP" dirty="0"/>
              <a:t>UKFSA(</a:t>
            </a:r>
            <a:r>
              <a:rPr lang="ja-JP" altLang="en-US" dirty="0"/>
              <a:t>英国食品安全基準庁）</a:t>
            </a:r>
          </a:p>
        </p:txBody>
      </p:sp>
      <p:sp>
        <p:nvSpPr>
          <p:cNvPr id="15365" name="Line 5"/>
          <p:cNvSpPr>
            <a:spLocks noChangeShapeType="1"/>
          </p:cNvSpPr>
          <p:nvPr/>
        </p:nvSpPr>
        <p:spPr bwMode="auto">
          <a:xfrm>
            <a:off x="2208214" y="1628775"/>
            <a:ext cx="7775575" cy="0"/>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66" name="Line 6"/>
          <p:cNvSpPr>
            <a:spLocks noChangeShapeType="1"/>
          </p:cNvSpPr>
          <p:nvPr/>
        </p:nvSpPr>
        <p:spPr bwMode="auto">
          <a:xfrm>
            <a:off x="2063750" y="6381750"/>
            <a:ext cx="80645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 name="円/楕円 1"/>
          <p:cNvSpPr/>
          <p:nvPr/>
        </p:nvSpPr>
        <p:spPr>
          <a:xfrm>
            <a:off x="864706" y="5416828"/>
            <a:ext cx="5307494" cy="96492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0070C0"/>
                </a:solidFill>
              </a:rPr>
              <a:t>緩やかでも</a:t>
            </a:r>
            <a:r>
              <a:rPr lang="en-US" altLang="ja-JP" sz="2400" b="1" dirty="0">
                <a:solidFill>
                  <a:srgbClr val="0070C0"/>
                </a:solidFill>
              </a:rPr>
              <a:t>HACCP</a:t>
            </a:r>
            <a:r>
              <a:rPr lang="ja-JP" altLang="en-US" sz="2400" b="1" dirty="0">
                <a:solidFill>
                  <a:srgbClr val="0070C0"/>
                </a:solidFill>
              </a:rPr>
              <a:t>と理解</a:t>
            </a:r>
          </a:p>
        </p:txBody>
      </p:sp>
      <p:sp>
        <p:nvSpPr>
          <p:cNvPr id="3" name="楕円 2">
            <a:extLst>
              <a:ext uri="{FF2B5EF4-FFF2-40B4-BE49-F238E27FC236}">
                <a16:creationId xmlns:a16="http://schemas.microsoft.com/office/drawing/2014/main" id="{6C64011F-6C51-4E1F-9C3C-B298A87DC0F0}"/>
              </a:ext>
            </a:extLst>
          </p:cNvPr>
          <p:cNvSpPr/>
          <p:nvPr/>
        </p:nvSpPr>
        <p:spPr>
          <a:xfrm>
            <a:off x="6361043" y="5416828"/>
            <a:ext cx="4810540" cy="96492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0070C0"/>
                </a:solidFill>
              </a:rPr>
              <a:t>小規模</a:t>
            </a:r>
            <a:r>
              <a:rPr kumimoji="1" lang="ja-JP" altLang="en-US" sz="2400" b="1" dirty="0">
                <a:solidFill>
                  <a:srgbClr val="0070C0"/>
                </a:solidFill>
              </a:rPr>
              <a:t>製造業等で可能</a:t>
            </a:r>
          </a:p>
        </p:txBody>
      </p:sp>
      <p:sp>
        <p:nvSpPr>
          <p:cNvPr id="4" name="楕円 3">
            <a:extLst>
              <a:ext uri="{FF2B5EF4-FFF2-40B4-BE49-F238E27FC236}">
                <a16:creationId xmlns:a16="http://schemas.microsoft.com/office/drawing/2014/main" id="{367D95CA-00B2-4336-9F7A-7FEBF218583B}"/>
              </a:ext>
            </a:extLst>
          </p:cNvPr>
          <p:cNvSpPr/>
          <p:nvPr/>
        </p:nvSpPr>
        <p:spPr>
          <a:xfrm>
            <a:off x="954156" y="476250"/>
            <a:ext cx="576469" cy="597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２</a:t>
            </a:r>
          </a:p>
        </p:txBody>
      </p:sp>
    </p:spTree>
    <p:extLst>
      <p:ext uri="{BB962C8B-B14F-4D97-AF65-F5344CB8AC3E}">
        <p14:creationId xmlns:p14="http://schemas.microsoft.com/office/powerpoint/2010/main" val="3138036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431235" y="274638"/>
            <a:ext cx="9462052" cy="922114"/>
          </a:xfrm>
          <a:solidFill>
            <a:schemeClr val="accent5">
              <a:lumMod val="20000"/>
              <a:lumOff val="80000"/>
            </a:schemeClr>
          </a:solidFill>
          <a:ln>
            <a:solidFill>
              <a:schemeClr val="accent5">
                <a:lumMod val="60000"/>
                <a:lumOff val="40000"/>
              </a:schemeClr>
            </a:solidFill>
          </a:ln>
        </p:spPr>
        <p:txBody>
          <a:bodyPr>
            <a:normAutofit/>
          </a:bodyPr>
          <a:lstStyle/>
          <a:p>
            <a:pPr algn="ctr"/>
            <a:r>
              <a:rPr lang="en-US" altLang="ja-JP" sz="3600" b="1" dirty="0">
                <a:solidFill>
                  <a:srgbClr val="0070C0"/>
                </a:solidFill>
              </a:rPr>
              <a:t>HACCP</a:t>
            </a:r>
            <a:r>
              <a:rPr lang="ja-JP" altLang="en-US" sz="3600" b="1" dirty="0">
                <a:solidFill>
                  <a:srgbClr val="0070C0"/>
                </a:solidFill>
              </a:rPr>
              <a:t>システムを適用する目的</a:t>
            </a:r>
          </a:p>
        </p:txBody>
      </p:sp>
      <p:sp>
        <p:nvSpPr>
          <p:cNvPr id="5" name="円/楕円 4"/>
          <p:cNvSpPr/>
          <p:nvPr/>
        </p:nvSpPr>
        <p:spPr>
          <a:xfrm>
            <a:off x="4244009" y="2924944"/>
            <a:ext cx="3826565" cy="172819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002060"/>
                </a:solidFill>
              </a:rPr>
              <a:t>より効果的な</a:t>
            </a:r>
            <a:endParaRPr lang="en-US" altLang="ja-JP" sz="2400" b="1" dirty="0">
              <a:solidFill>
                <a:srgbClr val="002060"/>
              </a:solidFill>
            </a:endParaRPr>
          </a:p>
          <a:p>
            <a:pPr algn="ctr"/>
            <a:r>
              <a:rPr lang="ja-JP" altLang="en-US" sz="2400" b="1" dirty="0">
                <a:solidFill>
                  <a:srgbClr val="002060"/>
                </a:solidFill>
              </a:rPr>
              <a:t>品質保証システム</a:t>
            </a:r>
          </a:p>
        </p:txBody>
      </p:sp>
      <p:sp>
        <p:nvSpPr>
          <p:cNvPr id="6" name="正方形/長方形 5"/>
          <p:cNvSpPr/>
          <p:nvPr/>
        </p:nvSpPr>
        <p:spPr>
          <a:xfrm>
            <a:off x="2743200" y="1541821"/>
            <a:ext cx="6728791" cy="93610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002060"/>
                </a:solidFill>
              </a:rPr>
              <a:t>食品媒介性疾患の防止</a:t>
            </a:r>
          </a:p>
        </p:txBody>
      </p:sp>
      <p:sp>
        <p:nvSpPr>
          <p:cNvPr id="7" name="正方形/長方形 6"/>
          <p:cNvSpPr/>
          <p:nvPr/>
        </p:nvSpPr>
        <p:spPr>
          <a:xfrm>
            <a:off x="1143001" y="2924944"/>
            <a:ext cx="2864768" cy="17281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002060"/>
                </a:solidFill>
              </a:rPr>
              <a:t>食品検査に要する費用の削減</a:t>
            </a:r>
          </a:p>
        </p:txBody>
      </p:sp>
      <p:sp>
        <p:nvSpPr>
          <p:cNvPr id="8" name="正方形/長方形 7"/>
          <p:cNvSpPr/>
          <p:nvPr/>
        </p:nvSpPr>
        <p:spPr>
          <a:xfrm>
            <a:off x="8256239" y="2924944"/>
            <a:ext cx="2974978" cy="15841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002060"/>
                </a:solidFill>
              </a:rPr>
              <a:t>製品回収による損失の削減</a:t>
            </a:r>
          </a:p>
        </p:txBody>
      </p:sp>
      <p:sp>
        <p:nvSpPr>
          <p:cNvPr id="9" name="正方形/長方形 8"/>
          <p:cNvSpPr/>
          <p:nvPr/>
        </p:nvSpPr>
        <p:spPr>
          <a:xfrm>
            <a:off x="2743200" y="5157192"/>
            <a:ext cx="6728790"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002060"/>
                </a:solidFill>
              </a:rPr>
              <a:t>企業の評判を守る</a:t>
            </a:r>
          </a:p>
        </p:txBody>
      </p:sp>
      <p:sp>
        <p:nvSpPr>
          <p:cNvPr id="10" name="正方形/長方形 9"/>
          <p:cNvSpPr/>
          <p:nvPr/>
        </p:nvSpPr>
        <p:spPr>
          <a:xfrm>
            <a:off x="7608168" y="6309320"/>
            <a:ext cx="244827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WH</a:t>
            </a:r>
            <a:r>
              <a:rPr lang="ja-JP" altLang="en-US" dirty="0"/>
              <a:t>Ｏ資料から</a:t>
            </a:r>
          </a:p>
        </p:txBody>
      </p:sp>
      <p:sp>
        <p:nvSpPr>
          <p:cNvPr id="2" name="楕円 1">
            <a:extLst>
              <a:ext uri="{FF2B5EF4-FFF2-40B4-BE49-F238E27FC236}">
                <a16:creationId xmlns:a16="http://schemas.microsoft.com/office/drawing/2014/main" id="{23582C47-5A9D-4531-A69A-8D74FD163963}"/>
              </a:ext>
            </a:extLst>
          </p:cNvPr>
          <p:cNvSpPr/>
          <p:nvPr/>
        </p:nvSpPr>
        <p:spPr>
          <a:xfrm>
            <a:off x="1431235" y="487017"/>
            <a:ext cx="496956" cy="5068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３</a:t>
            </a:r>
          </a:p>
        </p:txBody>
      </p:sp>
    </p:spTree>
    <p:extLst>
      <p:ext uri="{BB962C8B-B14F-4D97-AF65-F5344CB8AC3E}">
        <p14:creationId xmlns:p14="http://schemas.microsoft.com/office/powerpoint/2010/main" val="3434867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D7279D55-76F6-469C-B49B-9FA8B056A42A}"/>
              </a:ext>
            </a:extLst>
          </p:cNvPr>
          <p:cNvSpPr>
            <a:spLocks noGrp="1"/>
          </p:cNvSpPr>
          <p:nvPr>
            <p:ph type="title"/>
          </p:nvPr>
        </p:nvSpPr>
        <p:spPr>
          <a:xfrm>
            <a:off x="838200" y="365126"/>
            <a:ext cx="10515600" cy="668544"/>
          </a:xfrm>
          <a:solidFill>
            <a:schemeClr val="accent5">
              <a:lumMod val="20000"/>
              <a:lumOff val="80000"/>
            </a:schemeClr>
          </a:solidFill>
          <a:ln>
            <a:solidFill>
              <a:schemeClr val="accent5">
                <a:lumMod val="60000"/>
                <a:lumOff val="40000"/>
              </a:schemeClr>
            </a:solidFill>
          </a:ln>
        </p:spPr>
        <p:txBody>
          <a:bodyPr>
            <a:normAutofit/>
          </a:bodyPr>
          <a:lstStyle/>
          <a:p>
            <a:pPr algn="ctr"/>
            <a:r>
              <a:rPr lang="ja-JP" altLang="en-US" sz="3200" b="1" dirty="0">
                <a:solidFill>
                  <a:srgbClr val="0070C0"/>
                </a:solidFill>
              </a:rPr>
              <a:t>衛生管理の従来方式と</a:t>
            </a:r>
            <a:r>
              <a:rPr lang="en-US" altLang="ja-JP" sz="3200" b="1" dirty="0">
                <a:solidFill>
                  <a:srgbClr val="0070C0"/>
                </a:solidFill>
              </a:rPr>
              <a:t>HACCP</a:t>
            </a:r>
            <a:r>
              <a:rPr lang="ja-JP" altLang="en-US" sz="3200" b="1" dirty="0">
                <a:solidFill>
                  <a:srgbClr val="0070C0"/>
                </a:solidFill>
              </a:rPr>
              <a:t>方式</a:t>
            </a:r>
          </a:p>
        </p:txBody>
      </p:sp>
      <p:graphicFrame>
        <p:nvGraphicFramePr>
          <p:cNvPr id="5" name="表 5">
            <a:extLst>
              <a:ext uri="{FF2B5EF4-FFF2-40B4-BE49-F238E27FC236}">
                <a16:creationId xmlns:a16="http://schemas.microsoft.com/office/drawing/2014/main" id="{7A3ED4A9-CEDA-4BD7-B374-C25733BD3AC7}"/>
              </a:ext>
            </a:extLst>
          </p:cNvPr>
          <p:cNvGraphicFramePr>
            <a:graphicFrameLocks noGrp="1"/>
          </p:cNvGraphicFramePr>
          <p:nvPr>
            <p:ph idx="1"/>
          </p:nvPr>
        </p:nvGraphicFramePr>
        <p:xfrm>
          <a:off x="838200" y="1126697"/>
          <a:ext cx="8792817" cy="5081683"/>
        </p:xfrm>
        <a:graphic>
          <a:graphicData uri="http://schemas.openxmlformats.org/drawingml/2006/table">
            <a:tbl>
              <a:tblPr firstRow="1" bandRow="1">
                <a:tableStyleId>{5C22544A-7EE6-4342-B048-85BDC9FD1C3A}</a:tableStyleId>
              </a:tblPr>
              <a:tblGrid>
                <a:gridCol w="437322">
                  <a:extLst>
                    <a:ext uri="{9D8B030D-6E8A-4147-A177-3AD203B41FA5}">
                      <a16:colId xmlns:a16="http://schemas.microsoft.com/office/drawing/2014/main" val="2991374328"/>
                    </a:ext>
                  </a:extLst>
                </a:gridCol>
                <a:gridCol w="8355495">
                  <a:extLst>
                    <a:ext uri="{9D8B030D-6E8A-4147-A177-3AD203B41FA5}">
                      <a16:colId xmlns:a16="http://schemas.microsoft.com/office/drawing/2014/main" val="383879751"/>
                    </a:ext>
                  </a:extLst>
                </a:gridCol>
              </a:tblGrid>
              <a:tr h="1376289">
                <a:tc>
                  <a:txBody>
                    <a:bodyPr/>
                    <a:lstStyle/>
                    <a:p>
                      <a:pPr algn="ctr"/>
                      <a:r>
                        <a:rPr kumimoji="1" lang="ja-JP" altLang="en-US" dirty="0">
                          <a:solidFill>
                            <a:schemeClr val="tx1"/>
                          </a:solidFill>
                        </a:rPr>
                        <a:t>従　来</a:t>
                      </a:r>
                      <a:endParaRPr kumimoji="1" lang="en-US" altLang="ja-JP" dirty="0">
                        <a:solidFill>
                          <a:schemeClr val="tx1"/>
                        </a:solidFill>
                      </a:endParaRPr>
                    </a:p>
                    <a:p>
                      <a:pPr algn="ctr"/>
                      <a:r>
                        <a:rPr kumimoji="1" lang="ja-JP" altLang="en-US" dirty="0">
                          <a:solidFill>
                            <a:schemeClr val="tx1"/>
                          </a:solidFill>
                        </a:rPr>
                        <a:t>方　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800" b="0" dirty="0">
                          <a:solidFill>
                            <a:schemeClr val="tx1"/>
                          </a:solidFill>
                        </a:rPr>
                        <a:t>・従来、出荷に先立ち安全検査を行うが、一般的に抜き取り検査を行い、問題</a:t>
                      </a:r>
                      <a:endParaRPr kumimoji="1" lang="en-US" altLang="ja-JP" sz="1800" b="0" dirty="0">
                        <a:solidFill>
                          <a:schemeClr val="tx1"/>
                        </a:solidFill>
                      </a:endParaRPr>
                    </a:p>
                    <a:p>
                      <a:r>
                        <a:rPr kumimoji="1" lang="ja-JP" altLang="en-US" sz="1800" b="0" dirty="0">
                          <a:solidFill>
                            <a:schemeClr val="tx1"/>
                          </a:solidFill>
                        </a:rPr>
                        <a:t>　発生に備えて保存サンプルを期限表示に合わせ保管する。</a:t>
                      </a:r>
                      <a:endParaRPr kumimoji="1" lang="en-US" altLang="ja-JP" sz="1800" b="0" dirty="0">
                        <a:solidFill>
                          <a:schemeClr val="tx1"/>
                        </a:solidFill>
                      </a:endParaRPr>
                    </a:p>
                    <a:p>
                      <a:r>
                        <a:rPr kumimoji="1" lang="ja-JP" altLang="en-US" sz="1800" b="0" dirty="0">
                          <a:solidFill>
                            <a:schemeClr val="tx1"/>
                          </a:solidFill>
                        </a:rPr>
                        <a:t>　⇒データの信頼性確保のため第三者機関による検査を求められることが多い。</a:t>
                      </a:r>
                      <a:endParaRPr kumimoji="1" lang="en-US" altLang="ja-JP"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56216141"/>
                  </a:ext>
                </a:extLst>
              </a:tr>
              <a:tr h="1376289">
                <a:tc>
                  <a:txBody>
                    <a:bodyPr/>
                    <a:lstStyle/>
                    <a:p>
                      <a:pPr algn="ctr"/>
                      <a:r>
                        <a:rPr kumimoji="1" lang="ja-JP" altLang="en-US" b="1" dirty="0"/>
                        <a:t>工程例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en-US" altLang="ja-JP" b="0" dirty="0">
                        <a:solidFill>
                          <a:schemeClr val="tx1"/>
                        </a:solidFill>
                      </a:endParaRPr>
                    </a:p>
                    <a:p>
                      <a:endParaRPr kumimoji="1" lang="en-US" altLang="ja-JP" b="0" dirty="0">
                        <a:solidFill>
                          <a:schemeClr val="tx1"/>
                        </a:solidFill>
                      </a:endParaRPr>
                    </a:p>
                    <a:p>
                      <a:endParaRPr kumimoji="1" lang="en-US" altLang="ja-JP" b="0" dirty="0">
                        <a:solidFill>
                          <a:schemeClr val="tx1"/>
                        </a:solidFill>
                      </a:endParaRPr>
                    </a:p>
                    <a:p>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4232345"/>
                  </a:ext>
                </a:extLst>
              </a:tr>
              <a:tr h="2329105">
                <a:tc>
                  <a:txBody>
                    <a:bodyPr/>
                    <a:lstStyle/>
                    <a:p>
                      <a:pPr algn="ctr"/>
                      <a:r>
                        <a:rPr kumimoji="1" lang="en-US" altLang="ja-JP" b="1" dirty="0"/>
                        <a:t>HACCP</a:t>
                      </a:r>
                      <a:r>
                        <a:rPr kumimoji="1" lang="ja-JP" altLang="en-US" b="1" dirty="0"/>
                        <a:t>方　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en-US" altLang="ja-JP" b="0" dirty="0">
                        <a:solidFill>
                          <a:schemeClr val="tx1"/>
                        </a:solidFill>
                      </a:endParaRPr>
                    </a:p>
                    <a:p>
                      <a:endParaRPr kumimoji="1" lang="en-US" altLang="ja-JP" b="0" dirty="0">
                        <a:solidFill>
                          <a:schemeClr val="tx1"/>
                        </a:solidFill>
                      </a:endParaRPr>
                    </a:p>
                    <a:p>
                      <a:endParaRPr kumimoji="1" lang="en-US" altLang="ja-JP" b="0" dirty="0">
                        <a:solidFill>
                          <a:schemeClr val="tx1"/>
                        </a:solidFill>
                      </a:endParaRPr>
                    </a:p>
                    <a:p>
                      <a:endParaRPr kumimoji="1" lang="en-US" altLang="ja-JP" b="0" dirty="0">
                        <a:solidFill>
                          <a:schemeClr val="tx1"/>
                        </a:solidFill>
                      </a:endParaRPr>
                    </a:p>
                    <a:p>
                      <a:r>
                        <a:rPr kumimoji="1" lang="ja-JP" altLang="en-US" b="0" dirty="0">
                          <a:solidFill>
                            <a:schemeClr val="tx1"/>
                          </a:solidFill>
                        </a:rPr>
                        <a:t>・</a:t>
                      </a:r>
                      <a:r>
                        <a:rPr kumimoji="1" lang="ja-JP" altLang="en-US" b="0" dirty="0">
                          <a:solidFill>
                            <a:schemeClr val="tx1"/>
                          </a:solidFill>
                          <a:latin typeface="+mn-lt"/>
                        </a:rPr>
                        <a:t>全ての製造工程で、あらかじめ危害を予測し、重要な管理点を継続的に</a:t>
                      </a:r>
                      <a:endParaRPr kumimoji="1" lang="en-US" altLang="ja-JP" b="0" dirty="0">
                        <a:solidFill>
                          <a:schemeClr val="tx1"/>
                        </a:solidFill>
                        <a:latin typeface="+mn-lt"/>
                      </a:endParaRPr>
                    </a:p>
                    <a:p>
                      <a:r>
                        <a:rPr kumimoji="1" lang="ja-JP" altLang="en-US" b="0" dirty="0">
                          <a:solidFill>
                            <a:schemeClr val="tx1"/>
                          </a:solidFill>
                          <a:latin typeface="+mn-lt"/>
                        </a:rPr>
                        <a:t>　監視・記録するシステムで</a:t>
                      </a:r>
                      <a:r>
                        <a:rPr kumimoji="1" lang="ja-JP" altLang="en-US" b="0" dirty="0">
                          <a:solidFill>
                            <a:schemeClr val="tx1"/>
                          </a:solidFill>
                        </a:rPr>
                        <a:t>ある。</a:t>
                      </a:r>
                      <a:endParaRPr kumimoji="1" lang="en-US" altLang="ja-JP" b="0" dirty="0">
                        <a:solidFill>
                          <a:schemeClr val="tx1"/>
                        </a:solidFill>
                      </a:endParaRPr>
                    </a:p>
                    <a:p>
                      <a:r>
                        <a:rPr kumimoji="1" lang="ja-JP" altLang="en-US" b="0" dirty="0">
                          <a:solidFill>
                            <a:schemeClr val="tx1"/>
                          </a:solidFill>
                        </a:rPr>
                        <a:t>　⇒従来の抜き取り検査に比較し、より効果的に問題のある製品の出荷を未然</a:t>
                      </a:r>
                      <a:endParaRPr kumimoji="1" lang="en-US" altLang="ja-JP" b="0" dirty="0">
                        <a:solidFill>
                          <a:schemeClr val="tx1"/>
                        </a:solidFill>
                      </a:endParaRPr>
                    </a:p>
                    <a:p>
                      <a:r>
                        <a:rPr kumimoji="1" lang="ja-JP" altLang="en-US" b="0" dirty="0">
                          <a:solidFill>
                            <a:schemeClr val="tx1"/>
                          </a:solidFill>
                        </a:rPr>
                        <a:t>　　に防ぐことを可能にし、問題発生時の原因究明がしやすくなる。</a:t>
                      </a:r>
                      <a:endParaRPr kumimoji="1" lang="en-US" altLang="ja-JP"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9991206"/>
                  </a:ext>
                </a:extLst>
              </a:tr>
            </a:tbl>
          </a:graphicData>
        </a:graphic>
      </p:graphicFrame>
      <p:sp>
        <p:nvSpPr>
          <p:cNvPr id="6" name="四角形: 角を丸くする 5">
            <a:extLst>
              <a:ext uri="{FF2B5EF4-FFF2-40B4-BE49-F238E27FC236}">
                <a16:creationId xmlns:a16="http://schemas.microsoft.com/office/drawing/2014/main" id="{D99F5C89-CA72-433C-BC3E-5D6B76A85578}"/>
              </a:ext>
            </a:extLst>
          </p:cNvPr>
          <p:cNvSpPr/>
          <p:nvPr/>
        </p:nvSpPr>
        <p:spPr>
          <a:xfrm>
            <a:off x="1600200" y="2753139"/>
            <a:ext cx="467139" cy="914400"/>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原</a:t>
            </a:r>
            <a:endParaRPr kumimoji="1" lang="en-US" altLang="ja-JP" dirty="0">
              <a:solidFill>
                <a:schemeClr val="tx1"/>
              </a:solidFill>
            </a:endParaRPr>
          </a:p>
          <a:p>
            <a:pPr algn="ctr"/>
            <a:endParaRPr lang="en-US" altLang="ja-JP" dirty="0">
              <a:solidFill>
                <a:schemeClr val="tx1"/>
              </a:solidFill>
            </a:endParaRPr>
          </a:p>
          <a:p>
            <a:pPr algn="ctr"/>
            <a:r>
              <a:rPr kumimoji="1" lang="ja-JP" altLang="en-US" dirty="0">
                <a:solidFill>
                  <a:schemeClr val="tx1"/>
                </a:solidFill>
              </a:rPr>
              <a:t>料</a:t>
            </a:r>
          </a:p>
        </p:txBody>
      </p:sp>
      <p:sp>
        <p:nvSpPr>
          <p:cNvPr id="7" name="四角形: 角を丸くする 6">
            <a:extLst>
              <a:ext uri="{FF2B5EF4-FFF2-40B4-BE49-F238E27FC236}">
                <a16:creationId xmlns:a16="http://schemas.microsoft.com/office/drawing/2014/main" id="{992417B0-7A1E-47FB-B481-98F9D388F589}"/>
              </a:ext>
            </a:extLst>
          </p:cNvPr>
          <p:cNvSpPr/>
          <p:nvPr/>
        </p:nvSpPr>
        <p:spPr>
          <a:xfrm>
            <a:off x="2802835" y="2743200"/>
            <a:ext cx="467139" cy="904461"/>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入</a:t>
            </a:r>
            <a:endParaRPr kumimoji="1" lang="en-US" altLang="ja-JP" dirty="0">
              <a:solidFill>
                <a:schemeClr val="tx1"/>
              </a:solidFill>
            </a:endParaRPr>
          </a:p>
          <a:p>
            <a:pPr algn="ctr"/>
            <a:endParaRPr lang="en-US" altLang="ja-JP" dirty="0">
              <a:solidFill>
                <a:schemeClr val="tx1"/>
              </a:solidFill>
            </a:endParaRPr>
          </a:p>
          <a:p>
            <a:pPr algn="ctr"/>
            <a:r>
              <a:rPr kumimoji="1" lang="ja-JP" altLang="en-US" dirty="0">
                <a:solidFill>
                  <a:schemeClr val="tx1"/>
                </a:solidFill>
              </a:rPr>
              <a:t>荷</a:t>
            </a:r>
          </a:p>
        </p:txBody>
      </p:sp>
      <p:sp>
        <p:nvSpPr>
          <p:cNvPr id="8" name="四角形: 角を丸くする 7">
            <a:extLst>
              <a:ext uri="{FF2B5EF4-FFF2-40B4-BE49-F238E27FC236}">
                <a16:creationId xmlns:a16="http://schemas.microsoft.com/office/drawing/2014/main" id="{3D2ADD61-ECE5-4B04-A09D-650BF3566E4C}"/>
              </a:ext>
            </a:extLst>
          </p:cNvPr>
          <p:cNvSpPr/>
          <p:nvPr/>
        </p:nvSpPr>
        <p:spPr>
          <a:xfrm>
            <a:off x="4025350" y="2743200"/>
            <a:ext cx="467138" cy="904461"/>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保</a:t>
            </a:r>
            <a:endParaRPr kumimoji="1" lang="en-US" altLang="ja-JP" dirty="0">
              <a:solidFill>
                <a:schemeClr val="tx1"/>
              </a:solidFill>
            </a:endParaRPr>
          </a:p>
          <a:p>
            <a:pPr algn="ctr"/>
            <a:endParaRPr lang="en-US" altLang="ja-JP" dirty="0">
              <a:solidFill>
                <a:schemeClr val="tx1"/>
              </a:solidFill>
            </a:endParaRPr>
          </a:p>
          <a:p>
            <a:pPr algn="ctr"/>
            <a:r>
              <a:rPr kumimoji="1" lang="ja-JP" altLang="en-US" dirty="0">
                <a:solidFill>
                  <a:schemeClr val="tx1"/>
                </a:solidFill>
              </a:rPr>
              <a:t>管</a:t>
            </a:r>
          </a:p>
        </p:txBody>
      </p:sp>
      <p:sp>
        <p:nvSpPr>
          <p:cNvPr id="9" name="四角形: 角を丸くする 8">
            <a:extLst>
              <a:ext uri="{FF2B5EF4-FFF2-40B4-BE49-F238E27FC236}">
                <a16:creationId xmlns:a16="http://schemas.microsoft.com/office/drawing/2014/main" id="{19A22FFF-0543-4B8E-ABED-9A83B218CBC4}"/>
              </a:ext>
            </a:extLst>
          </p:cNvPr>
          <p:cNvSpPr/>
          <p:nvPr/>
        </p:nvSpPr>
        <p:spPr>
          <a:xfrm>
            <a:off x="5247864" y="2723322"/>
            <a:ext cx="407501" cy="924339"/>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加</a:t>
            </a:r>
            <a:endParaRPr kumimoji="1" lang="en-US" altLang="ja-JP" dirty="0">
              <a:solidFill>
                <a:schemeClr val="tx1"/>
              </a:solidFill>
            </a:endParaRPr>
          </a:p>
          <a:p>
            <a:pPr algn="ctr"/>
            <a:endParaRPr lang="en-US" altLang="ja-JP" dirty="0">
              <a:solidFill>
                <a:schemeClr val="tx1"/>
              </a:solidFill>
            </a:endParaRPr>
          </a:p>
          <a:p>
            <a:pPr algn="ctr"/>
            <a:r>
              <a:rPr kumimoji="1" lang="ja-JP" altLang="en-US" dirty="0">
                <a:solidFill>
                  <a:schemeClr val="tx1"/>
                </a:solidFill>
              </a:rPr>
              <a:t>熱</a:t>
            </a:r>
          </a:p>
        </p:txBody>
      </p:sp>
      <p:sp>
        <p:nvSpPr>
          <p:cNvPr id="10" name="四角形: 角を丸くする 9">
            <a:extLst>
              <a:ext uri="{FF2B5EF4-FFF2-40B4-BE49-F238E27FC236}">
                <a16:creationId xmlns:a16="http://schemas.microsoft.com/office/drawing/2014/main" id="{9779E0AA-8CEC-4A37-8BB7-1D62DCB998A0}"/>
              </a:ext>
            </a:extLst>
          </p:cNvPr>
          <p:cNvSpPr/>
          <p:nvPr/>
        </p:nvSpPr>
        <p:spPr>
          <a:xfrm>
            <a:off x="6536636" y="2733261"/>
            <a:ext cx="463829" cy="914400"/>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冷</a:t>
            </a:r>
            <a:endParaRPr kumimoji="1" lang="en-US" altLang="ja-JP" dirty="0">
              <a:solidFill>
                <a:schemeClr val="tx1"/>
              </a:solidFill>
            </a:endParaRPr>
          </a:p>
          <a:p>
            <a:pPr algn="ctr"/>
            <a:endParaRPr lang="en-US" altLang="ja-JP" dirty="0">
              <a:solidFill>
                <a:schemeClr val="tx1"/>
              </a:solidFill>
            </a:endParaRPr>
          </a:p>
          <a:p>
            <a:pPr algn="ctr"/>
            <a:r>
              <a:rPr kumimoji="1" lang="ja-JP" altLang="en-US" dirty="0">
                <a:solidFill>
                  <a:schemeClr val="tx1"/>
                </a:solidFill>
              </a:rPr>
              <a:t>却</a:t>
            </a:r>
          </a:p>
        </p:txBody>
      </p:sp>
      <p:sp>
        <p:nvSpPr>
          <p:cNvPr id="11" name="四角形: 角を丸くする 10">
            <a:extLst>
              <a:ext uri="{FF2B5EF4-FFF2-40B4-BE49-F238E27FC236}">
                <a16:creationId xmlns:a16="http://schemas.microsoft.com/office/drawing/2014/main" id="{DFAED38E-A5A4-4A16-A7EF-BA1FCA8E4131}"/>
              </a:ext>
            </a:extLst>
          </p:cNvPr>
          <p:cNvSpPr/>
          <p:nvPr/>
        </p:nvSpPr>
        <p:spPr>
          <a:xfrm>
            <a:off x="7674669" y="2733261"/>
            <a:ext cx="463829" cy="914400"/>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包</a:t>
            </a:r>
            <a:endParaRPr kumimoji="1" lang="en-US" altLang="ja-JP" dirty="0">
              <a:solidFill>
                <a:schemeClr val="tx1"/>
              </a:solidFill>
            </a:endParaRPr>
          </a:p>
          <a:p>
            <a:pPr algn="ctr"/>
            <a:endParaRPr lang="en-US" altLang="ja-JP" dirty="0">
              <a:solidFill>
                <a:schemeClr val="tx1"/>
              </a:solidFill>
            </a:endParaRPr>
          </a:p>
          <a:p>
            <a:pPr algn="ctr"/>
            <a:r>
              <a:rPr kumimoji="1" lang="ja-JP" altLang="en-US" dirty="0">
                <a:solidFill>
                  <a:schemeClr val="tx1"/>
                </a:solidFill>
              </a:rPr>
              <a:t>装</a:t>
            </a:r>
          </a:p>
        </p:txBody>
      </p:sp>
      <p:sp>
        <p:nvSpPr>
          <p:cNvPr id="12" name="四角形: 角を丸くする 11">
            <a:extLst>
              <a:ext uri="{FF2B5EF4-FFF2-40B4-BE49-F238E27FC236}">
                <a16:creationId xmlns:a16="http://schemas.microsoft.com/office/drawing/2014/main" id="{7F2B1C83-4808-45AA-8C6E-6B3037EB335F}"/>
              </a:ext>
            </a:extLst>
          </p:cNvPr>
          <p:cNvSpPr/>
          <p:nvPr/>
        </p:nvSpPr>
        <p:spPr>
          <a:xfrm>
            <a:off x="8812702" y="2753139"/>
            <a:ext cx="490324" cy="894522"/>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出</a:t>
            </a:r>
            <a:endParaRPr kumimoji="1" lang="en-US" altLang="ja-JP" dirty="0">
              <a:solidFill>
                <a:schemeClr val="tx1"/>
              </a:solidFill>
            </a:endParaRPr>
          </a:p>
          <a:p>
            <a:pPr algn="ctr"/>
            <a:endParaRPr lang="en-US" altLang="ja-JP" dirty="0">
              <a:solidFill>
                <a:schemeClr val="tx1"/>
              </a:solidFill>
            </a:endParaRPr>
          </a:p>
          <a:p>
            <a:pPr algn="ctr"/>
            <a:r>
              <a:rPr kumimoji="1" lang="ja-JP" altLang="en-US" dirty="0">
                <a:solidFill>
                  <a:schemeClr val="tx1"/>
                </a:solidFill>
              </a:rPr>
              <a:t>荷</a:t>
            </a:r>
          </a:p>
        </p:txBody>
      </p:sp>
      <p:sp>
        <p:nvSpPr>
          <p:cNvPr id="2" name="矢印: 右 1">
            <a:extLst>
              <a:ext uri="{FF2B5EF4-FFF2-40B4-BE49-F238E27FC236}">
                <a16:creationId xmlns:a16="http://schemas.microsoft.com/office/drawing/2014/main" id="{ADC8E575-25A8-4DE9-A38C-4C28409B9252}"/>
              </a:ext>
            </a:extLst>
          </p:cNvPr>
          <p:cNvSpPr/>
          <p:nvPr/>
        </p:nvSpPr>
        <p:spPr>
          <a:xfrm>
            <a:off x="2226365" y="3160643"/>
            <a:ext cx="417444" cy="139148"/>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矢印: 右 3">
            <a:extLst>
              <a:ext uri="{FF2B5EF4-FFF2-40B4-BE49-F238E27FC236}">
                <a16:creationId xmlns:a16="http://schemas.microsoft.com/office/drawing/2014/main" id="{692267CC-4C59-4528-8288-7997D7B25C4C}"/>
              </a:ext>
            </a:extLst>
          </p:cNvPr>
          <p:cNvSpPr/>
          <p:nvPr/>
        </p:nvSpPr>
        <p:spPr>
          <a:xfrm>
            <a:off x="3399183" y="3160643"/>
            <a:ext cx="467138" cy="139148"/>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矢印: 右 12">
            <a:extLst>
              <a:ext uri="{FF2B5EF4-FFF2-40B4-BE49-F238E27FC236}">
                <a16:creationId xmlns:a16="http://schemas.microsoft.com/office/drawing/2014/main" id="{D8FC77BE-B754-4CFE-82E1-E92804A5DB29}"/>
              </a:ext>
            </a:extLst>
          </p:cNvPr>
          <p:cNvSpPr/>
          <p:nvPr/>
        </p:nvSpPr>
        <p:spPr>
          <a:xfrm>
            <a:off x="4631635" y="3160643"/>
            <a:ext cx="407501" cy="13874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矢印: 右 13">
            <a:extLst>
              <a:ext uri="{FF2B5EF4-FFF2-40B4-BE49-F238E27FC236}">
                <a16:creationId xmlns:a16="http://schemas.microsoft.com/office/drawing/2014/main" id="{3B16876E-229F-4EB1-A769-BBF095C523FE}"/>
              </a:ext>
            </a:extLst>
          </p:cNvPr>
          <p:cNvSpPr/>
          <p:nvPr/>
        </p:nvSpPr>
        <p:spPr>
          <a:xfrm>
            <a:off x="5834270" y="3160643"/>
            <a:ext cx="495299" cy="13874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右 14">
            <a:extLst>
              <a:ext uri="{FF2B5EF4-FFF2-40B4-BE49-F238E27FC236}">
                <a16:creationId xmlns:a16="http://schemas.microsoft.com/office/drawing/2014/main" id="{E62A4C8E-3C79-48FD-A120-21C54A3A595C}"/>
              </a:ext>
            </a:extLst>
          </p:cNvPr>
          <p:cNvSpPr/>
          <p:nvPr/>
        </p:nvSpPr>
        <p:spPr>
          <a:xfrm>
            <a:off x="7126357" y="3160643"/>
            <a:ext cx="463829" cy="13874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右 15">
            <a:extLst>
              <a:ext uri="{FF2B5EF4-FFF2-40B4-BE49-F238E27FC236}">
                <a16:creationId xmlns:a16="http://schemas.microsoft.com/office/drawing/2014/main" id="{9D7ABFE2-527B-4B0E-9C2C-1F71E74DF6D8}"/>
              </a:ext>
            </a:extLst>
          </p:cNvPr>
          <p:cNvSpPr/>
          <p:nvPr/>
        </p:nvSpPr>
        <p:spPr>
          <a:xfrm>
            <a:off x="8222981" y="3160643"/>
            <a:ext cx="463829" cy="13874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C8B583C7-21AC-40EE-9133-437A5EE7BBFA}"/>
              </a:ext>
            </a:extLst>
          </p:cNvPr>
          <p:cNvSpPr/>
          <p:nvPr/>
        </p:nvSpPr>
        <p:spPr>
          <a:xfrm>
            <a:off x="6536636" y="2047058"/>
            <a:ext cx="2276066" cy="34827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0070C0"/>
                </a:solidFill>
              </a:rPr>
              <a:t>抜き取り検査</a:t>
            </a:r>
          </a:p>
        </p:txBody>
      </p:sp>
      <p:sp>
        <p:nvSpPr>
          <p:cNvPr id="18" name="正方形/長方形 17">
            <a:extLst>
              <a:ext uri="{FF2B5EF4-FFF2-40B4-BE49-F238E27FC236}">
                <a16:creationId xmlns:a16="http://schemas.microsoft.com/office/drawing/2014/main" id="{B761B061-2FB4-4BA2-9E74-118DA0CD5D58}"/>
              </a:ext>
            </a:extLst>
          </p:cNvPr>
          <p:cNvSpPr/>
          <p:nvPr/>
        </p:nvSpPr>
        <p:spPr>
          <a:xfrm>
            <a:off x="3955775" y="4005470"/>
            <a:ext cx="5595729" cy="89452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dirty="0">
              <a:solidFill>
                <a:schemeClr val="bg1"/>
              </a:solidFill>
            </a:endParaRPr>
          </a:p>
          <a:p>
            <a:pPr algn="ctr"/>
            <a:endParaRPr lang="en-US" altLang="ja-JP" sz="2000" dirty="0">
              <a:solidFill>
                <a:srgbClr val="0070C0"/>
              </a:solidFill>
            </a:endParaRPr>
          </a:p>
          <a:p>
            <a:pPr algn="ctr"/>
            <a:r>
              <a:rPr lang="ja-JP" altLang="en-US" sz="2000" b="1" dirty="0">
                <a:solidFill>
                  <a:srgbClr val="0070C0"/>
                </a:solidFill>
              </a:rPr>
              <a:t>継続的な監視・記録</a:t>
            </a:r>
            <a:endParaRPr lang="en-US" altLang="ja-JP" sz="2000" b="1" dirty="0">
              <a:solidFill>
                <a:srgbClr val="0070C0"/>
              </a:solidFill>
            </a:endParaRPr>
          </a:p>
        </p:txBody>
      </p:sp>
      <p:sp>
        <p:nvSpPr>
          <p:cNvPr id="19" name="正方形/長方形 18">
            <a:extLst>
              <a:ext uri="{FF2B5EF4-FFF2-40B4-BE49-F238E27FC236}">
                <a16:creationId xmlns:a16="http://schemas.microsoft.com/office/drawing/2014/main" id="{E85361CF-FE36-4E64-A153-72CF147453B7}"/>
              </a:ext>
            </a:extLst>
          </p:cNvPr>
          <p:cNvSpPr/>
          <p:nvPr/>
        </p:nvSpPr>
        <p:spPr>
          <a:xfrm>
            <a:off x="4025350" y="4094922"/>
            <a:ext cx="3101007" cy="33435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0070C0"/>
                </a:solidFill>
              </a:rPr>
              <a:t>温度の管理</a:t>
            </a:r>
          </a:p>
        </p:txBody>
      </p:sp>
      <p:sp>
        <p:nvSpPr>
          <p:cNvPr id="21" name="正方形/長方形 20">
            <a:extLst>
              <a:ext uri="{FF2B5EF4-FFF2-40B4-BE49-F238E27FC236}">
                <a16:creationId xmlns:a16="http://schemas.microsoft.com/office/drawing/2014/main" id="{A504BFCB-3712-4CD3-B835-6DED82D709EB}"/>
              </a:ext>
            </a:extLst>
          </p:cNvPr>
          <p:cNvSpPr/>
          <p:nvPr/>
        </p:nvSpPr>
        <p:spPr>
          <a:xfrm>
            <a:off x="7424530" y="4084983"/>
            <a:ext cx="1560445" cy="32799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0070C0"/>
                </a:solidFill>
              </a:rPr>
              <a:t>異物の検出</a:t>
            </a:r>
          </a:p>
        </p:txBody>
      </p:sp>
      <p:sp>
        <p:nvSpPr>
          <p:cNvPr id="22" name="正方形/長方形 21">
            <a:extLst>
              <a:ext uri="{FF2B5EF4-FFF2-40B4-BE49-F238E27FC236}">
                <a16:creationId xmlns:a16="http://schemas.microsoft.com/office/drawing/2014/main" id="{CF1399E6-2091-4FF2-B728-90B36CF3456F}"/>
              </a:ext>
            </a:extLst>
          </p:cNvPr>
          <p:cNvSpPr/>
          <p:nvPr/>
        </p:nvSpPr>
        <p:spPr>
          <a:xfrm>
            <a:off x="2067339" y="4094922"/>
            <a:ext cx="1431235" cy="467139"/>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solidFill>
                  <a:srgbClr val="0070C0"/>
                </a:solidFill>
              </a:rPr>
              <a:t>CCP</a:t>
            </a:r>
            <a:r>
              <a:rPr kumimoji="1" lang="ja-JP" altLang="en-US" sz="2000" b="1" dirty="0">
                <a:solidFill>
                  <a:srgbClr val="0070C0"/>
                </a:solidFill>
              </a:rPr>
              <a:t>の例</a:t>
            </a:r>
          </a:p>
        </p:txBody>
      </p:sp>
      <p:cxnSp>
        <p:nvCxnSpPr>
          <p:cNvPr id="24" name="直線矢印コネクタ 23">
            <a:extLst>
              <a:ext uri="{FF2B5EF4-FFF2-40B4-BE49-F238E27FC236}">
                <a16:creationId xmlns:a16="http://schemas.microsoft.com/office/drawing/2014/main" id="{2EC255BF-D530-4A50-A1B8-C499B325E365}"/>
              </a:ext>
            </a:extLst>
          </p:cNvPr>
          <p:cNvCxnSpPr/>
          <p:nvPr/>
        </p:nvCxnSpPr>
        <p:spPr>
          <a:xfrm>
            <a:off x="8454895" y="2395330"/>
            <a:ext cx="0" cy="765313"/>
          </a:xfrm>
          <a:prstGeom prst="straightConnector1">
            <a:avLst/>
          </a:prstGeom>
          <a:ln w="38100">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06CF6D45-217E-4A95-BA41-40DCB6ABC550}"/>
              </a:ext>
            </a:extLst>
          </p:cNvPr>
          <p:cNvCxnSpPr>
            <a:cxnSpLocks/>
          </p:cNvCxnSpPr>
          <p:nvPr/>
        </p:nvCxnSpPr>
        <p:spPr>
          <a:xfrm flipV="1">
            <a:off x="7906583" y="3667538"/>
            <a:ext cx="0" cy="417446"/>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092F230F-F318-43DF-A8D3-37C1565466B3}"/>
              </a:ext>
            </a:extLst>
          </p:cNvPr>
          <p:cNvCxnSpPr>
            <a:cxnSpLocks/>
          </p:cNvCxnSpPr>
          <p:nvPr/>
        </p:nvCxnSpPr>
        <p:spPr>
          <a:xfrm flipV="1">
            <a:off x="6768550" y="3667538"/>
            <a:ext cx="1" cy="427384"/>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1509CC21-2985-4E5D-9154-4AA9B479BA72}"/>
              </a:ext>
            </a:extLst>
          </p:cNvPr>
          <p:cNvCxnSpPr>
            <a:cxnSpLocks/>
          </p:cNvCxnSpPr>
          <p:nvPr/>
        </p:nvCxnSpPr>
        <p:spPr>
          <a:xfrm flipV="1">
            <a:off x="5451614" y="3667538"/>
            <a:ext cx="1" cy="397164"/>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矢印: 折線 38">
            <a:extLst>
              <a:ext uri="{FF2B5EF4-FFF2-40B4-BE49-F238E27FC236}">
                <a16:creationId xmlns:a16="http://schemas.microsoft.com/office/drawing/2014/main" id="{361BD056-D2B1-4BC3-B3C8-6B923E9B3D90}"/>
              </a:ext>
            </a:extLst>
          </p:cNvPr>
          <p:cNvSpPr/>
          <p:nvPr/>
        </p:nvSpPr>
        <p:spPr>
          <a:xfrm>
            <a:off x="9064486" y="2198336"/>
            <a:ext cx="1303683" cy="524986"/>
          </a:xfrm>
          <a:prstGeom prst="bentArrow">
            <a:avLst>
              <a:gd name="adj1" fmla="val 25000"/>
              <a:gd name="adj2" fmla="val 25000"/>
              <a:gd name="adj3" fmla="val 25000"/>
              <a:gd name="adj4" fmla="val 43750"/>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矢印: 上向き折線 41">
            <a:extLst>
              <a:ext uri="{FF2B5EF4-FFF2-40B4-BE49-F238E27FC236}">
                <a16:creationId xmlns:a16="http://schemas.microsoft.com/office/drawing/2014/main" id="{1C5D43CA-3084-4F07-918D-8236A242D948}"/>
              </a:ext>
            </a:extLst>
          </p:cNvPr>
          <p:cNvSpPr/>
          <p:nvPr/>
        </p:nvSpPr>
        <p:spPr>
          <a:xfrm rot="5400000">
            <a:off x="9453007" y="3288959"/>
            <a:ext cx="524986" cy="1302024"/>
          </a:xfrm>
          <a:prstGeom prst="bentUpArrow">
            <a:avLst>
              <a:gd name="adj1" fmla="val 21667"/>
              <a:gd name="adj2" fmla="val 25000"/>
              <a:gd name="adj3" fmla="val 2500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E3951F93-3B47-4581-87FE-DDC46E06C8FA}"/>
              </a:ext>
            </a:extLst>
          </p:cNvPr>
          <p:cNvSpPr/>
          <p:nvPr/>
        </p:nvSpPr>
        <p:spPr>
          <a:xfrm>
            <a:off x="10605052" y="1958009"/>
            <a:ext cx="919364" cy="79513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0070C0"/>
                </a:solidFill>
              </a:rPr>
              <a:t>製品</a:t>
            </a:r>
          </a:p>
        </p:txBody>
      </p:sp>
      <p:sp>
        <p:nvSpPr>
          <p:cNvPr id="44" name="正方形/長方形 43">
            <a:extLst>
              <a:ext uri="{FF2B5EF4-FFF2-40B4-BE49-F238E27FC236}">
                <a16:creationId xmlns:a16="http://schemas.microsoft.com/office/drawing/2014/main" id="{88B23E68-F521-468B-B2EF-793FFC36898C}"/>
              </a:ext>
            </a:extLst>
          </p:cNvPr>
          <p:cNvSpPr/>
          <p:nvPr/>
        </p:nvSpPr>
        <p:spPr>
          <a:xfrm>
            <a:off x="10591800" y="3677478"/>
            <a:ext cx="932616" cy="88458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0070C0"/>
                </a:solidFill>
              </a:rPr>
              <a:t>製品</a:t>
            </a:r>
          </a:p>
        </p:txBody>
      </p:sp>
      <p:sp>
        <p:nvSpPr>
          <p:cNvPr id="20" name="楕円 19">
            <a:extLst>
              <a:ext uri="{FF2B5EF4-FFF2-40B4-BE49-F238E27FC236}">
                <a16:creationId xmlns:a16="http://schemas.microsoft.com/office/drawing/2014/main" id="{967F0A09-B5D7-4EDD-8E21-D87FB69E2A4E}"/>
              </a:ext>
            </a:extLst>
          </p:cNvPr>
          <p:cNvSpPr/>
          <p:nvPr/>
        </p:nvSpPr>
        <p:spPr>
          <a:xfrm>
            <a:off x="924339" y="467139"/>
            <a:ext cx="483704" cy="4472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４</a:t>
            </a:r>
          </a:p>
        </p:txBody>
      </p:sp>
    </p:spTree>
    <p:extLst>
      <p:ext uri="{BB962C8B-B14F-4D97-AF65-F5344CB8AC3E}">
        <p14:creationId xmlns:p14="http://schemas.microsoft.com/office/powerpoint/2010/main" val="2103368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flipH="1">
            <a:off x="11353800" y="6335282"/>
            <a:ext cx="76200" cy="386194"/>
          </a:xfrm>
        </p:spPr>
        <p:txBody>
          <a:bodyPr/>
          <a:lstStyle/>
          <a:p>
            <a:fld id="{EC80DC24-5B4D-4D25-82E6-26B13EA601D5}" type="slidenum">
              <a:rPr lang="en-US" altLang="ja-JP"/>
              <a:pPr/>
              <a:t>6</a:t>
            </a:fld>
            <a:endParaRPr lang="en-US" altLang="ja-JP"/>
          </a:p>
        </p:txBody>
      </p:sp>
      <p:sp>
        <p:nvSpPr>
          <p:cNvPr id="197636" name="Rectangle 4"/>
          <p:cNvSpPr>
            <a:spLocks noChangeArrowheads="1"/>
          </p:cNvSpPr>
          <p:nvPr/>
        </p:nvSpPr>
        <p:spPr bwMode="auto">
          <a:xfrm>
            <a:off x="1063487" y="230172"/>
            <a:ext cx="10098155" cy="1055390"/>
          </a:xfrm>
          <a:prstGeom prst="rect">
            <a:avLst/>
          </a:prstGeom>
          <a:solidFill>
            <a:schemeClr val="accent5">
              <a:lumMod val="20000"/>
              <a:lumOff val="80000"/>
            </a:schemeClr>
          </a:solidFill>
          <a:ln>
            <a:solidFill>
              <a:schemeClr val="accent5">
                <a:lumMod val="60000"/>
                <a:lumOff val="40000"/>
              </a:schemeClr>
            </a:solidFill>
          </a:ln>
          <a:effectLst/>
        </p:spPr>
        <p:txBody>
          <a:bodyPr anchor="ctr"/>
          <a:lstStyle>
            <a:lvl1pPr algn="ctr">
              <a:spcBef>
                <a:spcPct val="0"/>
              </a:spcBef>
              <a:defRPr kumimoji="1" sz="4400">
                <a:solidFill>
                  <a:schemeClr val="tx2"/>
                </a:solidFill>
                <a:latin typeface="Times New Roman" charset="0"/>
                <a:ea typeface="ＭＳ Ｐゴシック" charset="-128"/>
              </a:defRPr>
            </a:lvl1pPr>
            <a:lvl2pPr algn="ctr">
              <a:spcBef>
                <a:spcPct val="0"/>
              </a:spcBef>
              <a:defRPr kumimoji="1" sz="4400">
                <a:solidFill>
                  <a:schemeClr val="tx2"/>
                </a:solidFill>
                <a:latin typeface="Times New Roman" charset="0"/>
                <a:ea typeface="ＭＳ Ｐゴシック" charset="-128"/>
              </a:defRPr>
            </a:lvl2pPr>
            <a:lvl3pPr algn="ctr">
              <a:spcBef>
                <a:spcPct val="0"/>
              </a:spcBef>
              <a:defRPr kumimoji="1" sz="4400">
                <a:solidFill>
                  <a:schemeClr val="tx2"/>
                </a:solidFill>
                <a:latin typeface="Times New Roman" charset="0"/>
                <a:ea typeface="ＭＳ Ｐゴシック" charset="-128"/>
              </a:defRPr>
            </a:lvl3pPr>
            <a:lvl4pPr algn="ctr">
              <a:spcBef>
                <a:spcPct val="0"/>
              </a:spcBef>
              <a:defRPr kumimoji="1" sz="4400">
                <a:solidFill>
                  <a:schemeClr val="tx2"/>
                </a:solidFill>
                <a:latin typeface="Times New Roman" charset="0"/>
                <a:ea typeface="ＭＳ Ｐゴシック" charset="-128"/>
              </a:defRPr>
            </a:lvl4pPr>
            <a:lvl5pPr algn="ctr">
              <a:spcBef>
                <a:spcPct val="0"/>
              </a:spcBef>
              <a:defRPr kumimoji="1" sz="4400">
                <a:solidFill>
                  <a:schemeClr val="tx2"/>
                </a:solidFill>
                <a:latin typeface="Times New Roman" charset="0"/>
                <a:ea typeface="ＭＳ Ｐゴシック" charset="-128"/>
              </a:defRPr>
            </a:lvl5pPr>
            <a:lvl6pPr marL="457200" algn="ctr" fontAlgn="base">
              <a:spcBef>
                <a:spcPct val="0"/>
              </a:spcBef>
              <a:spcAft>
                <a:spcPct val="0"/>
              </a:spcAft>
              <a:defRPr kumimoji="1" sz="4400">
                <a:solidFill>
                  <a:schemeClr val="tx2"/>
                </a:solidFill>
                <a:latin typeface="Times New Roman" charset="0"/>
                <a:ea typeface="ＭＳ Ｐゴシック" charset="-128"/>
              </a:defRPr>
            </a:lvl6pPr>
            <a:lvl7pPr marL="914400" algn="ctr" fontAlgn="base">
              <a:spcBef>
                <a:spcPct val="0"/>
              </a:spcBef>
              <a:spcAft>
                <a:spcPct val="0"/>
              </a:spcAft>
              <a:defRPr kumimoji="1" sz="4400">
                <a:solidFill>
                  <a:schemeClr val="tx2"/>
                </a:solidFill>
                <a:latin typeface="Times New Roman" charset="0"/>
                <a:ea typeface="ＭＳ Ｐゴシック" charset="-128"/>
              </a:defRPr>
            </a:lvl7pPr>
            <a:lvl8pPr marL="1371600" algn="ctr" fontAlgn="base">
              <a:spcBef>
                <a:spcPct val="0"/>
              </a:spcBef>
              <a:spcAft>
                <a:spcPct val="0"/>
              </a:spcAft>
              <a:defRPr kumimoji="1" sz="4400">
                <a:solidFill>
                  <a:schemeClr val="tx2"/>
                </a:solidFill>
                <a:latin typeface="Times New Roman" charset="0"/>
                <a:ea typeface="ＭＳ Ｐゴシック" charset="-128"/>
              </a:defRPr>
            </a:lvl8pPr>
            <a:lvl9pPr marL="1828800" algn="ctr" fontAlgn="base">
              <a:spcBef>
                <a:spcPct val="0"/>
              </a:spcBef>
              <a:spcAft>
                <a:spcPct val="0"/>
              </a:spcAft>
              <a:defRPr kumimoji="1" sz="4400">
                <a:solidFill>
                  <a:schemeClr val="tx2"/>
                </a:solidFill>
                <a:latin typeface="Times New Roman" charset="0"/>
                <a:ea typeface="ＭＳ Ｐゴシック" charset="-128"/>
              </a:defRPr>
            </a:lvl9pPr>
          </a:lstStyle>
          <a:p>
            <a:r>
              <a:rPr lang="ja-JP" altLang="en-US" sz="3600" dirty="0">
                <a:solidFill>
                  <a:srgbClr val="0070C0"/>
                </a:solidFill>
                <a:effectLst>
                  <a:outerShdw blurRad="38100" dist="38100" dir="2700000" algn="tl">
                    <a:srgbClr val="C0C0C0"/>
                  </a:outerShdw>
                </a:effectLst>
              </a:rPr>
              <a:t>法令理解に対する消費者と企業の違い</a:t>
            </a:r>
            <a:endParaRPr lang="ja-JP" altLang="en-US" sz="5400" dirty="0">
              <a:solidFill>
                <a:srgbClr val="0070C0"/>
              </a:solidFill>
            </a:endParaRPr>
          </a:p>
        </p:txBody>
      </p:sp>
      <p:sp>
        <p:nvSpPr>
          <p:cNvPr id="197637" name="AutoShape 5"/>
          <p:cNvSpPr>
            <a:spLocks noChangeArrowheads="1"/>
          </p:cNvSpPr>
          <p:nvPr/>
        </p:nvSpPr>
        <p:spPr bwMode="auto">
          <a:xfrm>
            <a:off x="1063487" y="1371600"/>
            <a:ext cx="1146313" cy="4865712"/>
          </a:xfrm>
          <a:prstGeom prst="upArrow">
            <a:avLst>
              <a:gd name="adj1" fmla="val 63611"/>
              <a:gd name="adj2" fmla="val 101114"/>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spcBef>
                <a:spcPct val="0"/>
              </a:spcBef>
            </a:pPr>
            <a:r>
              <a:rPr lang="ja-JP" altLang="en-US" sz="3600" dirty="0">
                <a:solidFill>
                  <a:srgbClr val="FF3300"/>
                </a:solidFill>
                <a:effectLst>
                  <a:outerShdw blurRad="38100" dist="38100" dir="2700000" algn="tl">
                    <a:srgbClr val="000000"/>
                  </a:outerShdw>
                </a:effectLst>
                <a:ea typeface="HG丸ｺﾞｼｯｸM-PRO" pitchFamily="50" charset="-128"/>
              </a:rPr>
              <a:t>食の安全のレベル</a:t>
            </a:r>
            <a:endParaRPr lang="ja-JP" altLang="en-US" dirty="0"/>
          </a:p>
        </p:txBody>
      </p:sp>
      <p:sp>
        <p:nvSpPr>
          <p:cNvPr id="197638" name="Rectangle 6"/>
          <p:cNvSpPr>
            <a:spLocks noChangeArrowheads="1"/>
          </p:cNvSpPr>
          <p:nvPr/>
        </p:nvSpPr>
        <p:spPr bwMode="auto">
          <a:xfrm>
            <a:off x="2633869" y="1676400"/>
            <a:ext cx="8494643" cy="685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r>
              <a:rPr lang="ja-JP" altLang="en-US" sz="2400" dirty="0">
                <a:latin typeface="HG丸ｺﾞｼｯｸM-PRO" pitchFamily="50" charset="-128"/>
                <a:ea typeface="HG丸ｺﾞｼｯｸM-PRO" pitchFamily="50" charset="-128"/>
              </a:rPr>
              <a:t>立法の趣旨・目的 　   　</a:t>
            </a:r>
            <a:r>
              <a:rPr lang="ja-JP" altLang="en-US" sz="2400" b="1" dirty="0">
                <a:solidFill>
                  <a:srgbClr val="0070C0"/>
                </a:solidFill>
                <a:effectLst>
                  <a:outerShdw blurRad="38100" dist="38100" dir="2700000" algn="tl">
                    <a:srgbClr val="C0C0C0"/>
                  </a:outerShdw>
                </a:effectLst>
                <a:latin typeface="HG丸ｺﾞｼｯｸM-PRO" pitchFamily="50" charset="-128"/>
                <a:ea typeface="HG丸ｺﾞｼｯｸM-PRO" pitchFamily="50" charset="-128"/>
              </a:rPr>
              <a:t>消費者</a:t>
            </a:r>
            <a:r>
              <a:rPr lang="ja-JP" altLang="en-US" sz="2400" dirty="0">
                <a:latin typeface="HG丸ｺﾞｼｯｸM-PRO" pitchFamily="50" charset="-128"/>
                <a:ea typeface="HG丸ｺﾞｼｯｸM-PRO" pitchFamily="50" charset="-128"/>
              </a:rPr>
              <a:t>の求めるレベル</a:t>
            </a:r>
            <a:endParaRPr lang="ja-JP" altLang="en-US" sz="2400" dirty="0"/>
          </a:p>
        </p:txBody>
      </p:sp>
      <p:sp>
        <p:nvSpPr>
          <p:cNvPr id="197639" name="Rectangle 7"/>
          <p:cNvSpPr>
            <a:spLocks noChangeArrowheads="1"/>
          </p:cNvSpPr>
          <p:nvPr/>
        </p:nvSpPr>
        <p:spPr bwMode="auto">
          <a:xfrm>
            <a:off x="2580860" y="2832652"/>
            <a:ext cx="8547652" cy="167646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r>
              <a:rPr lang="ja-JP" altLang="en-US" sz="2400" dirty="0">
                <a:ea typeface="HG丸ｺﾞｼｯｸM-PRO" pitchFamily="50" charset="-128"/>
              </a:rPr>
              <a:t>　努力規定　　 　　　　企業の</a:t>
            </a:r>
            <a:r>
              <a:rPr lang="en-US" altLang="ja-JP" sz="2400" dirty="0">
                <a:solidFill>
                  <a:srgbClr val="0070C0"/>
                </a:solidFill>
                <a:effectLst>
                  <a:outerShdw blurRad="38100" dist="38100" dir="2700000" algn="tl">
                    <a:srgbClr val="C0C0C0"/>
                  </a:outerShdw>
                </a:effectLst>
                <a:ea typeface="HG丸ｺﾞｼｯｸM-PRO" pitchFamily="50" charset="-128"/>
              </a:rPr>
              <a:t>CSR</a:t>
            </a:r>
            <a:r>
              <a:rPr lang="ja-JP" altLang="en-US" sz="2400" dirty="0">
                <a:effectLst>
                  <a:outerShdw blurRad="38100" dist="38100" dir="2700000" algn="tl">
                    <a:srgbClr val="C0C0C0"/>
                  </a:outerShdw>
                </a:effectLst>
                <a:ea typeface="HG丸ｺﾞｼｯｸM-PRO" pitchFamily="50" charset="-128"/>
              </a:rPr>
              <a:t>と</a:t>
            </a:r>
            <a:r>
              <a:rPr lang="ja-JP" altLang="en-US" sz="2400" b="1" dirty="0">
                <a:effectLst>
                  <a:outerShdw blurRad="38100" dist="38100" dir="2700000" algn="tl">
                    <a:srgbClr val="C0C0C0"/>
                  </a:outerShdw>
                </a:effectLst>
                <a:ea typeface="HG丸ｺﾞｼｯｸM-PRO" pitchFamily="50" charset="-128"/>
              </a:rPr>
              <a:t>して</a:t>
            </a:r>
            <a:r>
              <a:rPr lang="ja-JP" altLang="en-US" sz="2400" dirty="0">
                <a:effectLst>
                  <a:outerShdw blurRad="38100" dist="38100" dir="2700000" algn="tl">
                    <a:srgbClr val="C0C0C0"/>
                  </a:outerShdw>
                </a:effectLst>
                <a:ea typeface="HG丸ｺﾞｼｯｸM-PRO" pitchFamily="50" charset="-128"/>
              </a:rPr>
              <a:t>の</a:t>
            </a:r>
            <a:r>
              <a:rPr lang="ja-JP" altLang="en-US" sz="2400" dirty="0">
                <a:ea typeface="HG丸ｺﾞｼｯｸM-PRO" pitchFamily="50" charset="-128"/>
              </a:rPr>
              <a:t>レベル</a:t>
            </a:r>
            <a:endParaRPr lang="en-US" altLang="ja-JP" sz="2400" dirty="0">
              <a:ea typeface="HG丸ｺﾞｼｯｸM-PRO" pitchFamily="50" charset="-128"/>
            </a:endParaRPr>
          </a:p>
          <a:p>
            <a:pPr>
              <a:spcBef>
                <a:spcPct val="0"/>
              </a:spcBef>
            </a:pPr>
            <a:r>
              <a:rPr lang="ja-JP" altLang="en-US" sz="2400" dirty="0">
                <a:ea typeface="HG丸ｺﾞｼｯｸM-PRO" pitchFamily="50" charset="-128"/>
              </a:rPr>
              <a:t>（社内規格等）　　　　　</a:t>
            </a:r>
            <a:r>
              <a:rPr lang="en-US" altLang="ja-JP" sz="2000" dirty="0">
                <a:solidFill>
                  <a:srgbClr val="FF0000"/>
                </a:solidFill>
                <a:ea typeface="HG丸ｺﾞｼｯｸM-PRO" pitchFamily="50" charset="-128"/>
              </a:rPr>
              <a:t>HACCP</a:t>
            </a:r>
            <a:r>
              <a:rPr lang="ja-JP" altLang="en-US" sz="2000" dirty="0">
                <a:solidFill>
                  <a:srgbClr val="FF0000"/>
                </a:solidFill>
                <a:ea typeface="HG丸ｺﾞｼｯｸM-PRO" pitchFamily="50" charset="-128"/>
              </a:rPr>
              <a:t>や</a:t>
            </a:r>
            <a:r>
              <a:rPr lang="en-US" altLang="ja-JP" sz="2000" dirty="0">
                <a:solidFill>
                  <a:srgbClr val="FF0000"/>
                </a:solidFill>
                <a:ea typeface="HG丸ｺﾞｼｯｸM-PRO" pitchFamily="50" charset="-128"/>
              </a:rPr>
              <a:t>ISO</a:t>
            </a:r>
            <a:r>
              <a:rPr lang="ja-JP" altLang="en-US" sz="2000" dirty="0">
                <a:solidFill>
                  <a:srgbClr val="FF0000"/>
                </a:solidFill>
                <a:ea typeface="HG丸ｺﾞｼｯｸM-PRO" pitchFamily="50" charset="-128"/>
              </a:rPr>
              <a:t>の取得（これまでのトレンド）</a:t>
            </a:r>
          </a:p>
        </p:txBody>
      </p:sp>
      <p:sp>
        <p:nvSpPr>
          <p:cNvPr id="197640" name="Rectangle 8"/>
          <p:cNvSpPr>
            <a:spLocks noChangeArrowheads="1"/>
          </p:cNvSpPr>
          <p:nvPr/>
        </p:nvSpPr>
        <p:spPr bwMode="auto">
          <a:xfrm>
            <a:off x="2435088" y="5039138"/>
            <a:ext cx="8547651" cy="119817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r>
              <a:rPr lang="ja-JP" altLang="en-US" sz="2400" dirty="0">
                <a:ea typeface="HG丸ｺﾞｼｯｸM-PRO" pitchFamily="50" charset="-128"/>
              </a:rPr>
              <a:t>法令に定める基準等 　 　企業が守る</a:t>
            </a:r>
            <a:r>
              <a:rPr lang="ja-JP" altLang="en-US" sz="2400" b="1" dirty="0">
                <a:solidFill>
                  <a:srgbClr val="0070C0"/>
                </a:solidFill>
                <a:effectLst>
                  <a:outerShdw blurRad="38100" dist="38100" dir="2700000" algn="tl">
                    <a:srgbClr val="C0C0C0"/>
                  </a:outerShdw>
                </a:effectLst>
                <a:ea typeface="HG丸ｺﾞｼｯｸM-PRO" pitchFamily="50" charset="-128"/>
              </a:rPr>
              <a:t>最低限</a:t>
            </a:r>
            <a:r>
              <a:rPr lang="ja-JP" altLang="en-US" sz="2400" b="1" dirty="0">
                <a:effectLst>
                  <a:outerShdw blurRad="38100" dist="38100" dir="2700000" algn="tl">
                    <a:srgbClr val="C0C0C0"/>
                  </a:outerShdw>
                </a:effectLst>
                <a:ea typeface="HG丸ｺﾞｼｯｸM-PRO" pitchFamily="50" charset="-128"/>
              </a:rPr>
              <a:t>の</a:t>
            </a:r>
            <a:r>
              <a:rPr lang="ja-JP" altLang="en-US" sz="2400" dirty="0">
                <a:ea typeface="HG丸ｺﾞｼｯｸM-PRO" pitchFamily="50" charset="-128"/>
              </a:rPr>
              <a:t>レベル</a:t>
            </a:r>
            <a:endParaRPr lang="en-US" altLang="ja-JP" sz="2400" dirty="0">
              <a:ea typeface="HG丸ｺﾞｼｯｸM-PRO" pitchFamily="50" charset="-128"/>
            </a:endParaRPr>
          </a:p>
        </p:txBody>
      </p:sp>
      <p:sp>
        <p:nvSpPr>
          <p:cNvPr id="3" name="正方形/長方形 2"/>
          <p:cNvSpPr/>
          <p:nvPr/>
        </p:nvSpPr>
        <p:spPr>
          <a:xfrm>
            <a:off x="7320135" y="4509120"/>
            <a:ext cx="2937047" cy="43204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a:solidFill>
                  <a:srgbClr val="0070C0"/>
                </a:solidFill>
              </a:rPr>
              <a:t>義務化後の変化</a:t>
            </a:r>
            <a:endParaRPr lang="ja-JP" altLang="en-US" sz="2400" b="1" dirty="0">
              <a:solidFill>
                <a:srgbClr val="0070C0"/>
              </a:solidFill>
            </a:endParaRPr>
          </a:p>
        </p:txBody>
      </p:sp>
      <p:sp>
        <p:nvSpPr>
          <p:cNvPr id="4" name="矢印: 右カーブ 3">
            <a:extLst>
              <a:ext uri="{FF2B5EF4-FFF2-40B4-BE49-F238E27FC236}">
                <a16:creationId xmlns:a16="http://schemas.microsoft.com/office/drawing/2014/main" id="{DB5517DE-F4D3-4290-8BE3-F38E03792132}"/>
              </a:ext>
            </a:extLst>
          </p:cNvPr>
          <p:cNvSpPr/>
          <p:nvPr/>
        </p:nvSpPr>
        <p:spPr>
          <a:xfrm>
            <a:off x="6539947" y="4104861"/>
            <a:ext cx="508551" cy="1888435"/>
          </a:xfrm>
          <a:prstGeom prst="curved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正方形/長方形 4">
            <a:extLst>
              <a:ext uri="{FF2B5EF4-FFF2-40B4-BE49-F238E27FC236}">
                <a16:creationId xmlns:a16="http://schemas.microsoft.com/office/drawing/2014/main" id="{F633A080-4D77-4C6D-8E3D-DC1BCABBE251}"/>
              </a:ext>
            </a:extLst>
          </p:cNvPr>
          <p:cNvSpPr/>
          <p:nvPr/>
        </p:nvSpPr>
        <p:spPr>
          <a:xfrm>
            <a:off x="7245626" y="5854148"/>
            <a:ext cx="3011556" cy="48113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pPr>
            <a:r>
              <a:rPr lang="en-US" altLang="ja-JP" sz="2400" b="1" dirty="0">
                <a:solidFill>
                  <a:srgbClr val="0070C0"/>
                </a:solidFill>
                <a:ea typeface="HG丸ｺﾞｼｯｸM-PRO" pitchFamily="50" charset="-128"/>
              </a:rPr>
              <a:t>HACCP</a:t>
            </a:r>
            <a:r>
              <a:rPr lang="ja-JP" altLang="en-US" sz="2400" b="1" dirty="0">
                <a:solidFill>
                  <a:srgbClr val="0070C0"/>
                </a:solidFill>
                <a:ea typeface="HG丸ｺﾞｼｯｸM-PRO" pitchFamily="50" charset="-128"/>
              </a:rPr>
              <a:t>の実施</a:t>
            </a:r>
            <a:r>
              <a:rPr lang="ja-JP" altLang="en-US" sz="2400" b="1" dirty="0">
                <a:ea typeface="HG丸ｺﾞｼｯｸM-PRO" pitchFamily="50" charset="-128"/>
              </a:rPr>
              <a:t>　　　　　　　　　　　　</a:t>
            </a:r>
            <a:endParaRPr lang="ja-JP" altLang="en-US" sz="2400" b="1" dirty="0">
              <a:solidFill>
                <a:srgbClr val="0070C0"/>
              </a:solidFill>
              <a:ea typeface="HG丸ｺﾞｼｯｸM-PRO" pitchFamily="50" charset="-128"/>
            </a:endParaRPr>
          </a:p>
        </p:txBody>
      </p:sp>
      <p:sp>
        <p:nvSpPr>
          <p:cNvPr id="2" name="矢印: 右 1">
            <a:extLst>
              <a:ext uri="{FF2B5EF4-FFF2-40B4-BE49-F238E27FC236}">
                <a16:creationId xmlns:a16="http://schemas.microsoft.com/office/drawing/2014/main" id="{A7C277A2-AB5D-425D-99A0-F5E0B60FF6B3}"/>
              </a:ext>
            </a:extLst>
          </p:cNvPr>
          <p:cNvSpPr/>
          <p:nvPr/>
        </p:nvSpPr>
        <p:spPr>
          <a:xfrm>
            <a:off x="5506278" y="1928191"/>
            <a:ext cx="447261" cy="2087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矢印: 右 5">
            <a:extLst>
              <a:ext uri="{FF2B5EF4-FFF2-40B4-BE49-F238E27FC236}">
                <a16:creationId xmlns:a16="http://schemas.microsoft.com/office/drawing/2014/main" id="{B08C61BB-AB71-458E-8821-BBAEE54E1450}"/>
              </a:ext>
            </a:extLst>
          </p:cNvPr>
          <p:cNvSpPr/>
          <p:nvPr/>
        </p:nvSpPr>
        <p:spPr>
          <a:xfrm>
            <a:off x="5506277" y="3429000"/>
            <a:ext cx="447262" cy="255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矢印: 右 6">
            <a:extLst>
              <a:ext uri="{FF2B5EF4-FFF2-40B4-BE49-F238E27FC236}">
                <a16:creationId xmlns:a16="http://schemas.microsoft.com/office/drawing/2014/main" id="{4AD82BE0-C000-4F1D-8269-30C140A8A63C}"/>
              </a:ext>
            </a:extLst>
          </p:cNvPr>
          <p:cNvSpPr/>
          <p:nvPr/>
        </p:nvSpPr>
        <p:spPr>
          <a:xfrm>
            <a:off x="5506277" y="5446643"/>
            <a:ext cx="447262" cy="2683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83523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2"/>
          <p:cNvSpPr>
            <a:spLocks noChangeShapeType="1"/>
          </p:cNvSpPr>
          <p:nvPr/>
        </p:nvSpPr>
        <p:spPr bwMode="auto">
          <a:xfrm>
            <a:off x="2209800" y="1295400"/>
            <a:ext cx="7848600"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196" name="Rectangle 4"/>
          <p:cNvSpPr>
            <a:spLocks noChangeArrowheads="1"/>
          </p:cNvSpPr>
          <p:nvPr/>
        </p:nvSpPr>
        <p:spPr bwMode="auto">
          <a:xfrm>
            <a:off x="1033670" y="332656"/>
            <a:ext cx="10177669" cy="864096"/>
          </a:xfrm>
          <a:prstGeom prst="rect">
            <a:avLst/>
          </a:prstGeom>
          <a:solidFill>
            <a:schemeClr val="accent5">
              <a:lumMod val="20000"/>
              <a:lumOff val="80000"/>
            </a:schemeClr>
          </a:solidFill>
          <a:ln>
            <a:solidFill>
              <a:schemeClr val="accent5">
                <a:lumMod val="60000"/>
                <a:lumOff val="40000"/>
              </a:schemeClr>
            </a:solidFill>
          </a:ln>
          <a:effectLst/>
        </p:spPr>
        <p:txBody>
          <a:bodyPr anchor="ctr"/>
          <a:lstStyle>
            <a:lvl1pPr algn="ctr">
              <a:defRPr kumimoji="1" sz="4400">
                <a:solidFill>
                  <a:schemeClr val="tx2"/>
                </a:solidFill>
                <a:latin typeface="Arial" charset="0"/>
                <a:ea typeface="ＭＳ Ｐゴシック" pitchFamily="50" charset="-128"/>
              </a:defRPr>
            </a:lvl1pPr>
            <a:lvl2pPr algn="ctr">
              <a:defRPr kumimoji="1" sz="4400">
                <a:solidFill>
                  <a:schemeClr val="tx2"/>
                </a:solidFill>
                <a:latin typeface="Arial" charset="0"/>
                <a:ea typeface="ＭＳ Ｐゴシック" pitchFamily="50" charset="-128"/>
              </a:defRPr>
            </a:lvl2pPr>
            <a:lvl3pPr algn="ctr">
              <a:defRPr kumimoji="1" sz="4400">
                <a:solidFill>
                  <a:schemeClr val="tx2"/>
                </a:solidFill>
                <a:latin typeface="Arial" charset="0"/>
                <a:ea typeface="ＭＳ Ｐゴシック" pitchFamily="50" charset="-128"/>
              </a:defRPr>
            </a:lvl3pPr>
            <a:lvl4pPr algn="ctr">
              <a:defRPr kumimoji="1" sz="4400">
                <a:solidFill>
                  <a:schemeClr val="tx2"/>
                </a:solidFill>
                <a:latin typeface="Arial" charset="0"/>
                <a:ea typeface="ＭＳ Ｐゴシック" pitchFamily="50" charset="-128"/>
              </a:defRPr>
            </a:lvl4pPr>
            <a:lvl5pPr algn="ctr">
              <a:defRPr kumimoji="1" sz="4400">
                <a:solidFill>
                  <a:schemeClr val="tx2"/>
                </a:solidFill>
                <a:latin typeface="Arial" charset="0"/>
                <a:ea typeface="ＭＳ Ｐゴシック" pitchFamily="50" charset="-128"/>
              </a:defRPr>
            </a:lvl5pPr>
            <a:lvl6pPr marL="457200" algn="ctr" fontAlgn="base">
              <a:spcBef>
                <a:spcPct val="0"/>
              </a:spcBef>
              <a:spcAft>
                <a:spcPct val="0"/>
              </a:spcAft>
              <a:defRPr kumimoji="1" sz="4400">
                <a:solidFill>
                  <a:schemeClr val="tx2"/>
                </a:solidFill>
                <a:latin typeface="Arial" charset="0"/>
                <a:ea typeface="ＭＳ Ｐゴシック" pitchFamily="50" charset="-128"/>
              </a:defRPr>
            </a:lvl6pPr>
            <a:lvl7pPr marL="914400" algn="ctr" fontAlgn="base">
              <a:spcBef>
                <a:spcPct val="0"/>
              </a:spcBef>
              <a:spcAft>
                <a:spcPct val="0"/>
              </a:spcAft>
              <a:defRPr kumimoji="1" sz="4400">
                <a:solidFill>
                  <a:schemeClr val="tx2"/>
                </a:solidFill>
                <a:latin typeface="Arial" charset="0"/>
                <a:ea typeface="ＭＳ Ｐゴシック" pitchFamily="50" charset="-128"/>
              </a:defRPr>
            </a:lvl7pPr>
            <a:lvl8pPr marL="1371600" algn="ctr" fontAlgn="base">
              <a:spcBef>
                <a:spcPct val="0"/>
              </a:spcBef>
              <a:spcAft>
                <a:spcPct val="0"/>
              </a:spcAft>
              <a:defRPr kumimoji="1" sz="4400">
                <a:solidFill>
                  <a:schemeClr val="tx2"/>
                </a:solidFill>
                <a:latin typeface="Arial" charset="0"/>
                <a:ea typeface="ＭＳ Ｐゴシック" pitchFamily="50" charset="-128"/>
              </a:defRPr>
            </a:lvl8pPr>
            <a:lvl9pPr marL="1828800" algn="ctr"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3600" b="1" dirty="0">
                <a:solidFill>
                  <a:srgbClr val="00B0F0"/>
                </a:solidFill>
              </a:rPr>
              <a:t>食品の安全（危機）管理の段階イメージ</a:t>
            </a:r>
            <a:endParaRPr lang="ja-JP" altLang="en-US" dirty="0">
              <a:solidFill>
                <a:srgbClr val="00B0F0"/>
              </a:solidFill>
            </a:endParaRPr>
          </a:p>
        </p:txBody>
      </p:sp>
      <p:sp>
        <p:nvSpPr>
          <p:cNvPr id="8208" name="Line 16"/>
          <p:cNvSpPr>
            <a:spLocks noChangeShapeType="1"/>
          </p:cNvSpPr>
          <p:nvPr/>
        </p:nvSpPr>
        <p:spPr bwMode="auto">
          <a:xfrm>
            <a:off x="4656138" y="4005263"/>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193" name="正方形/長方形 8192"/>
          <p:cNvSpPr/>
          <p:nvPr/>
        </p:nvSpPr>
        <p:spPr>
          <a:xfrm>
            <a:off x="7308475" y="6021288"/>
            <a:ext cx="3729839" cy="43204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rPr>
              <a:t>クライシスマネージメント</a:t>
            </a:r>
          </a:p>
        </p:txBody>
      </p:sp>
      <p:sp>
        <p:nvSpPr>
          <p:cNvPr id="8212" name="正方形/長方形 8211"/>
          <p:cNvSpPr/>
          <p:nvPr/>
        </p:nvSpPr>
        <p:spPr>
          <a:xfrm>
            <a:off x="980662" y="6021288"/>
            <a:ext cx="6339474" cy="43204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70C0"/>
                </a:solidFill>
              </a:rPr>
              <a:t>リスクマネージメント</a:t>
            </a:r>
          </a:p>
        </p:txBody>
      </p:sp>
      <p:sp>
        <p:nvSpPr>
          <p:cNvPr id="8213" name="正方形/長方形 8212"/>
          <p:cNvSpPr/>
          <p:nvPr/>
        </p:nvSpPr>
        <p:spPr>
          <a:xfrm>
            <a:off x="980662" y="5589240"/>
            <a:ext cx="6339474" cy="43204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70C0"/>
                </a:solidFill>
              </a:rPr>
              <a:t>ＰＲＰ／ＨＡＣＣＰによる安全管理</a:t>
            </a:r>
          </a:p>
        </p:txBody>
      </p:sp>
      <p:sp>
        <p:nvSpPr>
          <p:cNvPr id="8214" name="正方形/長方形 8213">
            <a:extLst>
              <a:ext uri="{FF2B5EF4-FFF2-40B4-BE49-F238E27FC236}">
                <a16:creationId xmlns:a16="http://schemas.microsoft.com/office/drawing/2014/main" id="{4195E7EF-40B9-4007-A6E5-D165EEC9AC6A}"/>
              </a:ext>
            </a:extLst>
          </p:cNvPr>
          <p:cNvSpPr/>
          <p:nvPr/>
        </p:nvSpPr>
        <p:spPr>
          <a:xfrm>
            <a:off x="1033670" y="2782956"/>
            <a:ext cx="2802834" cy="37978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ja-JP" altLang="en-US" sz="1800" b="1" dirty="0">
                <a:solidFill>
                  <a:srgbClr val="0070C0"/>
                </a:solidFill>
              </a:rPr>
              <a:t>食品の安全管理</a:t>
            </a:r>
          </a:p>
        </p:txBody>
      </p:sp>
      <p:sp>
        <p:nvSpPr>
          <p:cNvPr id="8215" name="正方形/長方形 8214">
            <a:extLst>
              <a:ext uri="{FF2B5EF4-FFF2-40B4-BE49-F238E27FC236}">
                <a16:creationId xmlns:a16="http://schemas.microsoft.com/office/drawing/2014/main" id="{85B64ADA-B02E-4EE0-BCF4-4186D0FC4329}"/>
              </a:ext>
            </a:extLst>
          </p:cNvPr>
          <p:cNvSpPr/>
          <p:nvPr/>
        </p:nvSpPr>
        <p:spPr>
          <a:xfrm>
            <a:off x="4490506" y="2808081"/>
            <a:ext cx="1395617" cy="3178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ja-JP" altLang="en-US" sz="1800" b="1" dirty="0">
                <a:solidFill>
                  <a:schemeClr val="folHlink"/>
                </a:solidFill>
              </a:rPr>
              <a:t>異常の探知</a:t>
            </a:r>
          </a:p>
        </p:txBody>
      </p:sp>
      <p:sp>
        <p:nvSpPr>
          <p:cNvPr id="8216" name="正方形/長方形 8215">
            <a:extLst>
              <a:ext uri="{FF2B5EF4-FFF2-40B4-BE49-F238E27FC236}">
                <a16:creationId xmlns:a16="http://schemas.microsoft.com/office/drawing/2014/main" id="{932E1400-CF3F-44C7-A519-C1698392C69F}"/>
              </a:ext>
            </a:extLst>
          </p:cNvPr>
          <p:cNvSpPr/>
          <p:nvPr/>
        </p:nvSpPr>
        <p:spPr>
          <a:xfrm>
            <a:off x="6430617" y="2735224"/>
            <a:ext cx="1625958" cy="3868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ja-JP" altLang="en-US" sz="1800" b="1" dirty="0">
                <a:solidFill>
                  <a:srgbClr val="FF0000"/>
                </a:solidFill>
              </a:rPr>
              <a:t>事故の発生</a:t>
            </a:r>
          </a:p>
        </p:txBody>
      </p:sp>
      <p:sp>
        <p:nvSpPr>
          <p:cNvPr id="8217" name="正方形/長方形 8216">
            <a:extLst>
              <a:ext uri="{FF2B5EF4-FFF2-40B4-BE49-F238E27FC236}">
                <a16:creationId xmlns:a16="http://schemas.microsoft.com/office/drawing/2014/main" id="{06AA9E12-5F9B-47D7-AD22-78709DA5B3CD}"/>
              </a:ext>
            </a:extLst>
          </p:cNvPr>
          <p:cNvSpPr/>
          <p:nvPr/>
        </p:nvSpPr>
        <p:spPr>
          <a:xfrm>
            <a:off x="8574155" y="2782956"/>
            <a:ext cx="2464159" cy="29817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ja-JP" altLang="en-US" b="1" dirty="0">
                <a:solidFill>
                  <a:srgbClr val="FF0000"/>
                </a:solidFill>
              </a:rPr>
              <a:t>事件</a:t>
            </a:r>
            <a:r>
              <a:rPr lang="ja-JP" altLang="en-US" sz="1800" b="1" dirty="0">
                <a:solidFill>
                  <a:srgbClr val="FF0000"/>
                </a:solidFill>
              </a:rPr>
              <a:t>の発生</a:t>
            </a:r>
          </a:p>
        </p:txBody>
      </p:sp>
      <p:sp>
        <p:nvSpPr>
          <p:cNvPr id="8218" name="正方形/長方形 8217">
            <a:extLst>
              <a:ext uri="{FF2B5EF4-FFF2-40B4-BE49-F238E27FC236}">
                <a16:creationId xmlns:a16="http://schemas.microsoft.com/office/drawing/2014/main" id="{147B5F5C-1531-4886-A040-33547F13D0AC}"/>
              </a:ext>
            </a:extLst>
          </p:cNvPr>
          <p:cNvSpPr/>
          <p:nvPr/>
        </p:nvSpPr>
        <p:spPr>
          <a:xfrm>
            <a:off x="1033670" y="1257616"/>
            <a:ext cx="3279913" cy="3236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食品衛生管理はリスク管理</a:t>
            </a:r>
            <a:endParaRPr kumimoji="1" lang="ja-JP" altLang="en-US" dirty="0"/>
          </a:p>
        </p:txBody>
      </p:sp>
      <p:sp>
        <p:nvSpPr>
          <p:cNvPr id="8219" name="正方形/長方形 8218">
            <a:extLst>
              <a:ext uri="{FF2B5EF4-FFF2-40B4-BE49-F238E27FC236}">
                <a16:creationId xmlns:a16="http://schemas.microsoft.com/office/drawing/2014/main" id="{0E0E6326-584D-4CBC-BE8A-17E7BA7BE7D9}"/>
              </a:ext>
            </a:extLst>
          </p:cNvPr>
          <p:cNvSpPr/>
          <p:nvPr/>
        </p:nvSpPr>
        <p:spPr>
          <a:xfrm>
            <a:off x="1033669" y="1838739"/>
            <a:ext cx="1053548" cy="795411"/>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0070C0"/>
                </a:solidFill>
              </a:rPr>
              <a:t>原材料</a:t>
            </a:r>
          </a:p>
        </p:txBody>
      </p:sp>
      <p:sp>
        <p:nvSpPr>
          <p:cNvPr id="8220" name="正方形/長方形 8219">
            <a:extLst>
              <a:ext uri="{FF2B5EF4-FFF2-40B4-BE49-F238E27FC236}">
                <a16:creationId xmlns:a16="http://schemas.microsoft.com/office/drawing/2014/main" id="{979E23AE-F5F0-4D7F-A7CF-7B8254E250C4}"/>
              </a:ext>
            </a:extLst>
          </p:cNvPr>
          <p:cNvSpPr/>
          <p:nvPr/>
        </p:nvSpPr>
        <p:spPr>
          <a:xfrm>
            <a:off x="2564296" y="1838739"/>
            <a:ext cx="5512984" cy="77247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0070C0"/>
                </a:solidFill>
              </a:rPr>
              <a:t>入荷　⇒　製造（調理）　⇒　出荷</a:t>
            </a:r>
            <a:r>
              <a:rPr lang="ja-JP" altLang="en-US" sz="2000" b="1" dirty="0">
                <a:solidFill>
                  <a:srgbClr val="0070C0"/>
                </a:solidFill>
              </a:rPr>
              <a:t>（提供</a:t>
            </a:r>
            <a:r>
              <a:rPr kumimoji="1" lang="ja-JP" altLang="en-US" sz="2000" b="1" dirty="0">
                <a:solidFill>
                  <a:srgbClr val="0070C0"/>
                </a:solidFill>
              </a:rPr>
              <a:t>）</a:t>
            </a:r>
          </a:p>
        </p:txBody>
      </p:sp>
      <p:sp>
        <p:nvSpPr>
          <p:cNvPr id="8221" name="正方形/長方形 8220">
            <a:extLst>
              <a:ext uri="{FF2B5EF4-FFF2-40B4-BE49-F238E27FC236}">
                <a16:creationId xmlns:a16="http://schemas.microsoft.com/office/drawing/2014/main" id="{08BA6DBA-8D53-4702-9585-6ACC3E0DEB1A}"/>
              </a:ext>
            </a:extLst>
          </p:cNvPr>
          <p:cNvSpPr/>
          <p:nvPr/>
        </p:nvSpPr>
        <p:spPr>
          <a:xfrm>
            <a:off x="8574155" y="1836912"/>
            <a:ext cx="1053548" cy="7954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0070C0"/>
                </a:solidFill>
              </a:rPr>
              <a:t>流通</a:t>
            </a:r>
          </a:p>
        </p:txBody>
      </p:sp>
      <p:sp>
        <p:nvSpPr>
          <p:cNvPr id="8222" name="正方形/長方形 8221">
            <a:extLst>
              <a:ext uri="{FF2B5EF4-FFF2-40B4-BE49-F238E27FC236}">
                <a16:creationId xmlns:a16="http://schemas.microsoft.com/office/drawing/2014/main" id="{9153AA8D-F16B-4739-9846-403185F39FC3}"/>
              </a:ext>
            </a:extLst>
          </p:cNvPr>
          <p:cNvSpPr/>
          <p:nvPr/>
        </p:nvSpPr>
        <p:spPr>
          <a:xfrm>
            <a:off x="10127560" y="1836912"/>
            <a:ext cx="910755" cy="7743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0070C0"/>
                </a:solidFill>
              </a:rPr>
              <a:t>消費</a:t>
            </a:r>
          </a:p>
        </p:txBody>
      </p:sp>
      <p:sp>
        <p:nvSpPr>
          <p:cNvPr id="2" name="矢印: 右 1">
            <a:extLst>
              <a:ext uri="{FF2B5EF4-FFF2-40B4-BE49-F238E27FC236}">
                <a16:creationId xmlns:a16="http://schemas.microsoft.com/office/drawing/2014/main" id="{B0BD47F1-CF06-40FF-8614-9C9BD851E537}"/>
              </a:ext>
            </a:extLst>
          </p:cNvPr>
          <p:cNvSpPr/>
          <p:nvPr/>
        </p:nvSpPr>
        <p:spPr>
          <a:xfrm>
            <a:off x="2209801" y="2107595"/>
            <a:ext cx="235226" cy="1982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矢印: 右 2">
            <a:extLst>
              <a:ext uri="{FF2B5EF4-FFF2-40B4-BE49-F238E27FC236}">
                <a16:creationId xmlns:a16="http://schemas.microsoft.com/office/drawing/2014/main" id="{2D9A546D-D202-4F33-9DDE-E8B7625B6A43}"/>
              </a:ext>
            </a:extLst>
          </p:cNvPr>
          <p:cNvSpPr/>
          <p:nvPr/>
        </p:nvSpPr>
        <p:spPr>
          <a:xfrm>
            <a:off x="8179904" y="2146857"/>
            <a:ext cx="321697" cy="211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矢印: 右 3">
            <a:extLst>
              <a:ext uri="{FF2B5EF4-FFF2-40B4-BE49-F238E27FC236}">
                <a16:creationId xmlns:a16="http://schemas.microsoft.com/office/drawing/2014/main" id="{680C2764-1965-4E99-BBCC-295E93039C7E}"/>
              </a:ext>
            </a:extLst>
          </p:cNvPr>
          <p:cNvSpPr/>
          <p:nvPr/>
        </p:nvSpPr>
        <p:spPr>
          <a:xfrm>
            <a:off x="9700257" y="2126982"/>
            <a:ext cx="281942" cy="1788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矢印: 左右 4">
            <a:extLst>
              <a:ext uri="{FF2B5EF4-FFF2-40B4-BE49-F238E27FC236}">
                <a16:creationId xmlns:a16="http://schemas.microsoft.com/office/drawing/2014/main" id="{9E53936D-6AB0-48B7-9FAA-20E0CA74AB7E}"/>
              </a:ext>
            </a:extLst>
          </p:cNvPr>
          <p:cNvSpPr/>
          <p:nvPr/>
        </p:nvSpPr>
        <p:spPr>
          <a:xfrm>
            <a:off x="980662" y="3467083"/>
            <a:ext cx="7055857" cy="632890"/>
          </a:xfrm>
          <a:prstGeom prst="left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事前対策＝日常の管理（異常発生時の適正補正）</a:t>
            </a:r>
          </a:p>
        </p:txBody>
      </p:sp>
      <p:sp>
        <p:nvSpPr>
          <p:cNvPr id="6" name="矢印: 左右 5">
            <a:extLst>
              <a:ext uri="{FF2B5EF4-FFF2-40B4-BE49-F238E27FC236}">
                <a16:creationId xmlns:a16="http://schemas.microsoft.com/office/drawing/2014/main" id="{8BDABFA0-CD99-4531-9C70-F83CF5CFB5FD}"/>
              </a:ext>
            </a:extLst>
          </p:cNvPr>
          <p:cNvSpPr/>
          <p:nvPr/>
        </p:nvSpPr>
        <p:spPr>
          <a:xfrm>
            <a:off x="6430616" y="4174777"/>
            <a:ext cx="4065105" cy="650291"/>
          </a:xfrm>
          <a:prstGeom prst="leftRightArrow">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事故を事件にしない（広報・回収）</a:t>
            </a:r>
          </a:p>
        </p:txBody>
      </p:sp>
      <p:sp>
        <p:nvSpPr>
          <p:cNvPr id="7" name="矢印: 左右 6">
            <a:extLst>
              <a:ext uri="{FF2B5EF4-FFF2-40B4-BE49-F238E27FC236}">
                <a16:creationId xmlns:a16="http://schemas.microsoft.com/office/drawing/2014/main" id="{1D35E351-0749-4B48-AA03-211BAEB85F0A}"/>
              </a:ext>
            </a:extLst>
          </p:cNvPr>
          <p:cNvSpPr/>
          <p:nvPr/>
        </p:nvSpPr>
        <p:spPr>
          <a:xfrm>
            <a:off x="8574155" y="4813988"/>
            <a:ext cx="2464159" cy="665789"/>
          </a:xfrm>
          <a:prstGeom prst="leftRightArrow">
            <a:avLst>
              <a:gd name="adj1" fmla="val 37164"/>
              <a:gd name="adj2" fmla="val 40970"/>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rPr>
              <a:t>事後対策</a:t>
            </a:r>
            <a:endParaRPr kumimoji="1" lang="ja-JP" altLang="en-US" b="1" dirty="0">
              <a:solidFill>
                <a:srgbClr val="FF0000"/>
              </a:solidFill>
            </a:endParaRPr>
          </a:p>
        </p:txBody>
      </p:sp>
      <p:sp>
        <p:nvSpPr>
          <p:cNvPr id="8" name="正方形/長方形 7">
            <a:extLst>
              <a:ext uri="{FF2B5EF4-FFF2-40B4-BE49-F238E27FC236}">
                <a16:creationId xmlns:a16="http://schemas.microsoft.com/office/drawing/2014/main" id="{729CAC2E-8C0B-4FC5-8020-44124B501B0D}"/>
              </a:ext>
            </a:extLst>
          </p:cNvPr>
          <p:cNvSpPr/>
          <p:nvPr/>
        </p:nvSpPr>
        <p:spPr>
          <a:xfrm>
            <a:off x="7308475" y="5589240"/>
            <a:ext cx="3729839" cy="44697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FF0000"/>
                </a:solidFill>
              </a:rPr>
              <a:t>事故・事件の早期対応・処理</a:t>
            </a:r>
          </a:p>
        </p:txBody>
      </p:sp>
      <p:sp>
        <p:nvSpPr>
          <p:cNvPr id="9" name="矢印: 下 8">
            <a:extLst>
              <a:ext uri="{FF2B5EF4-FFF2-40B4-BE49-F238E27FC236}">
                <a16:creationId xmlns:a16="http://schemas.microsoft.com/office/drawing/2014/main" id="{80EB150D-AFB0-4979-A559-D01309F37EF0}"/>
              </a:ext>
            </a:extLst>
          </p:cNvPr>
          <p:cNvSpPr/>
          <p:nvPr/>
        </p:nvSpPr>
        <p:spPr>
          <a:xfrm>
            <a:off x="3697357" y="4114000"/>
            <a:ext cx="288234" cy="1365776"/>
          </a:xfrm>
          <a:prstGeom prst="downArrow">
            <a:avLst>
              <a:gd name="adj1" fmla="val 62048"/>
              <a:gd name="adj2"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矢印: 下 9">
            <a:extLst>
              <a:ext uri="{FF2B5EF4-FFF2-40B4-BE49-F238E27FC236}">
                <a16:creationId xmlns:a16="http://schemas.microsoft.com/office/drawing/2014/main" id="{9CAED963-E1BE-49F5-A694-4000E6114703}"/>
              </a:ext>
            </a:extLst>
          </p:cNvPr>
          <p:cNvSpPr/>
          <p:nvPr/>
        </p:nvSpPr>
        <p:spPr>
          <a:xfrm>
            <a:off x="9432235" y="5362653"/>
            <a:ext cx="337930" cy="163503"/>
          </a:xfrm>
          <a:prstGeom prst="down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a:extLst>
              <a:ext uri="{FF2B5EF4-FFF2-40B4-BE49-F238E27FC236}">
                <a16:creationId xmlns:a16="http://schemas.microsoft.com/office/drawing/2014/main" id="{133DFE06-C09B-431A-83FA-0EC2C4F82D69}"/>
              </a:ext>
            </a:extLst>
          </p:cNvPr>
          <p:cNvCxnSpPr>
            <a:cxnSpLocks/>
            <a:stCxn id="8214" idx="3"/>
            <a:endCxn id="8215" idx="1"/>
          </p:cNvCxnSpPr>
          <p:nvPr/>
        </p:nvCxnSpPr>
        <p:spPr>
          <a:xfrm flipV="1">
            <a:off x="3836504" y="2966995"/>
            <a:ext cx="654002" cy="585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EE0DCB57-E7DB-4AFD-AF06-7FC4981A6B24}"/>
              </a:ext>
            </a:extLst>
          </p:cNvPr>
          <p:cNvCxnSpPr>
            <a:cxnSpLocks/>
            <a:stCxn id="8215" idx="3"/>
          </p:cNvCxnSpPr>
          <p:nvPr/>
        </p:nvCxnSpPr>
        <p:spPr>
          <a:xfrm flipV="1">
            <a:off x="5886123" y="2947815"/>
            <a:ext cx="544494" cy="1918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4B5AF642-A525-4229-A9BF-DC625B740B97}"/>
              </a:ext>
            </a:extLst>
          </p:cNvPr>
          <p:cNvCxnSpPr>
            <a:stCxn id="8216" idx="3"/>
            <a:endCxn id="8217" idx="1"/>
          </p:cNvCxnSpPr>
          <p:nvPr/>
        </p:nvCxnSpPr>
        <p:spPr>
          <a:xfrm>
            <a:off x="8056575" y="2928634"/>
            <a:ext cx="517580" cy="34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008DF4DC-501E-4209-90D4-AA52B804419D}"/>
              </a:ext>
            </a:extLst>
          </p:cNvPr>
          <p:cNvSpPr/>
          <p:nvPr/>
        </p:nvSpPr>
        <p:spPr>
          <a:xfrm>
            <a:off x="3836504" y="3179586"/>
            <a:ext cx="1395617" cy="34048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0070C0"/>
                </a:solidFill>
              </a:rPr>
              <a:t>異常の補正</a:t>
            </a:r>
          </a:p>
        </p:txBody>
      </p:sp>
      <p:cxnSp>
        <p:nvCxnSpPr>
          <p:cNvPr id="31" name="直線矢印コネクタ 30">
            <a:extLst>
              <a:ext uri="{FF2B5EF4-FFF2-40B4-BE49-F238E27FC236}">
                <a16:creationId xmlns:a16="http://schemas.microsoft.com/office/drawing/2014/main" id="{C9D50A3D-8127-40BC-A5BB-04DE15F3D88B}"/>
              </a:ext>
            </a:extLst>
          </p:cNvPr>
          <p:cNvCxnSpPr>
            <a:cxnSpLocks/>
            <a:endCxn id="23" idx="3"/>
          </p:cNvCxnSpPr>
          <p:nvPr/>
        </p:nvCxnSpPr>
        <p:spPr>
          <a:xfrm flipH="1">
            <a:off x="5232121" y="3349827"/>
            <a:ext cx="40336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201" name="直線コネクタ 8200">
            <a:extLst>
              <a:ext uri="{FF2B5EF4-FFF2-40B4-BE49-F238E27FC236}">
                <a16:creationId xmlns:a16="http://schemas.microsoft.com/office/drawing/2014/main" id="{696947A8-45CB-446F-B9D1-EC2F4EEA9D07}"/>
              </a:ext>
            </a:extLst>
          </p:cNvPr>
          <p:cNvCxnSpPr/>
          <p:nvPr/>
        </p:nvCxnSpPr>
        <p:spPr>
          <a:xfrm>
            <a:off x="5635487" y="3122044"/>
            <a:ext cx="0" cy="22778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203" name="直線コネクタ 8202">
            <a:extLst>
              <a:ext uri="{FF2B5EF4-FFF2-40B4-BE49-F238E27FC236}">
                <a16:creationId xmlns:a16="http://schemas.microsoft.com/office/drawing/2014/main" id="{2E03594B-DABF-4C51-9F6F-CEA5AD86A15A}"/>
              </a:ext>
            </a:extLst>
          </p:cNvPr>
          <p:cNvCxnSpPr>
            <a:cxnSpLocks/>
            <a:endCxn id="23" idx="1"/>
          </p:cNvCxnSpPr>
          <p:nvPr/>
        </p:nvCxnSpPr>
        <p:spPr>
          <a:xfrm>
            <a:off x="2743200" y="3349827"/>
            <a:ext cx="109330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224" name="直線矢印コネクタ 8223">
            <a:extLst>
              <a:ext uri="{FF2B5EF4-FFF2-40B4-BE49-F238E27FC236}">
                <a16:creationId xmlns:a16="http://schemas.microsoft.com/office/drawing/2014/main" id="{EFEC2859-D7FC-43BF-9C21-C6B50988F80F}"/>
              </a:ext>
            </a:extLst>
          </p:cNvPr>
          <p:cNvCxnSpPr>
            <a:cxnSpLocks/>
          </p:cNvCxnSpPr>
          <p:nvPr/>
        </p:nvCxnSpPr>
        <p:spPr>
          <a:xfrm flipV="1">
            <a:off x="2743199" y="3179587"/>
            <a:ext cx="0" cy="17023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32DAD95C-DC99-4A56-98C5-29FE1E7B9A47}"/>
              </a:ext>
            </a:extLst>
          </p:cNvPr>
          <p:cNvSpPr/>
          <p:nvPr/>
        </p:nvSpPr>
        <p:spPr>
          <a:xfrm>
            <a:off x="1033669" y="516835"/>
            <a:ext cx="546653" cy="5536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５</a:t>
            </a:r>
            <a:endParaRPr kumimoji="1" lang="ja-JP" altLang="en-US" dirty="0"/>
          </a:p>
        </p:txBody>
      </p:sp>
    </p:spTree>
    <p:extLst>
      <p:ext uri="{BB962C8B-B14F-4D97-AF65-F5344CB8AC3E}">
        <p14:creationId xmlns:p14="http://schemas.microsoft.com/office/powerpoint/2010/main" val="1921663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559" y="260648"/>
            <a:ext cx="10901779" cy="864096"/>
          </a:xfrm>
          <a:solidFill>
            <a:schemeClr val="accent5">
              <a:lumMod val="20000"/>
              <a:lumOff val="80000"/>
            </a:schemeClr>
          </a:solidFill>
          <a:ln>
            <a:solidFill>
              <a:schemeClr val="accent1"/>
            </a:solidFill>
          </a:ln>
        </p:spPr>
        <p:txBody>
          <a:bodyPr>
            <a:normAutofit/>
          </a:bodyPr>
          <a:lstStyle/>
          <a:p>
            <a:pPr algn="ctr"/>
            <a:r>
              <a:rPr lang="ja-JP" altLang="en-US" sz="3600" b="1" dirty="0">
                <a:solidFill>
                  <a:srgbClr val="0070C0"/>
                </a:solidFill>
              </a:rPr>
              <a:t>リスク分析の考え方とは</a:t>
            </a:r>
            <a:endParaRPr lang="ja-JP" altLang="en-US" sz="3600" b="1" dirty="0"/>
          </a:p>
        </p:txBody>
      </p:sp>
      <p:graphicFrame>
        <p:nvGraphicFramePr>
          <p:cNvPr id="6" name="コンテンツ プレースホルダー 5"/>
          <p:cNvGraphicFramePr>
            <a:graphicFrameLocks noGrp="1"/>
          </p:cNvGraphicFramePr>
          <p:nvPr>
            <p:ph idx="1"/>
          </p:nvPr>
        </p:nvGraphicFramePr>
        <p:xfrm>
          <a:off x="675861" y="1244099"/>
          <a:ext cx="10871028" cy="4970269"/>
        </p:xfrm>
        <a:graphic>
          <a:graphicData uri="http://schemas.openxmlformats.org/drawingml/2006/table">
            <a:tbl>
              <a:tblPr firstRow="1" bandRow="1">
                <a:tableStyleId>{5C22544A-7EE6-4342-B048-85BDC9FD1C3A}</a:tableStyleId>
              </a:tblPr>
              <a:tblGrid>
                <a:gridCol w="2394765">
                  <a:extLst>
                    <a:ext uri="{9D8B030D-6E8A-4147-A177-3AD203B41FA5}">
                      <a16:colId xmlns:a16="http://schemas.microsoft.com/office/drawing/2014/main" val="20000"/>
                    </a:ext>
                  </a:extLst>
                </a:gridCol>
                <a:gridCol w="2537102">
                  <a:extLst>
                    <a:ext uri="{9D8B030D-6E8A-4147-A177-3AD203B41FA5}">
                      <a16:colId xmlns:a16="http://schemas.microsoft.com/office/drawing/2014/main" val="20001"/>
                    </a:ext>
                  </a:extLst>
                </a:gridCol>
                <a:gridCol w="3231472">
                  <a:extLst>
                    <a:ext uri="{9D8B030D-6E8A-4147-A177-3AD203B41FA5}">
                      <a16:colId xmlns:a16="http://schemas.microsoft.com/office/drawing/2014/main" val="20002"/>
                    </a:ext>
                  </a:extLst>
                </a:gridCol>
                <a:gridCol w="2707689">
                  <a:extLst>
                    <a:ext uri="{9D8B030D-6E8A-4147-A177-3AD203B41FA5}">
                      <a16:colId xmlns:a16="http://schemas.microsoft.com/office/drawing/2014/main" val="20003"/>
                    </a:ext>
                  </a:extLst>
                </a:gridCol>
              </a:tblGrid>
              <a:tr h="8938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rgbClr val="002060"/>
                          </a:solidFill>
                        </a:rPr>
                        <a:t>リスク分析</a:t>
                      </a:r>
                      <a:endParaRPr kumimoji="1" lang="en-US" altLang="ja-JP" sz="2400" dirty="0">
                        <a:solidFill>
                          <a:srgbClr val="002060"/>
                        </a:solidFill>
                      </a:endParaRPr>
                    </a:p>
                    <a:p>
                      <a:endParaRPr kumimoji="1" lang="ja-JP" altLang="en-US" sz="2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rgbClr val="002060"/>
                          </a:solidFill>
                        </a:rPr>
                        <a:t>ＨＡＣＣＰ</a:t>
                      </a:r>
                      <a:endParaRPr kumimoji="1" lang="en-US" altLang="ja-JP" sz="2400" dirty="0">
                        <a:solidFill>
                          <a:srgbClr val="00206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rgbClr val="002060"/>
                          </a:solidFill>
                        </a:rPr>
                        <a:t>システム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rgbClr val="002060"/>
                          </a:solidFill>
                          <a:latin typeface="+mn-ea"/>
                          <a:ea typeface="+mn-ea"/>
                        </a:rPr>
                        <a:t>食中毒等</a:t>
                      </a:r>
                      <a:r>
                        <a:rPr kumimoji="1" lang="ja-JP" altLang="en-US" sz="2400" dirty="0">
                          <a:solidFill>
                            <a:srgbClr val="002060"/>
                          </a:solidFill>
                        </a:rPr>
                        <a:t>危機管理</a:t>
                      </a:r>
                      <a:endParaRPr kumimoji="1" lang="en-US" altLang="ja-JP" sz="2400" dirty="0">
                        <a:solidFill>
                          <a:srgbClr val="002060"/>
                        </a:solidFill>
                      </a:endParaRPr>
                    </a:p>
                    <a:p>
                      <a:pPr algn="ctr"/>
                      <a:r>
                        <a:rPr kumimoji="1" lang="ja-JP" altLang="en-US" sz="2000" b="0" dirty="0">
                          <a:solidFill>
                            <a:srgbClr val="002060"/>
                          </a:solidFill>
                        </a:rPr>
                        <a:t>（事故等対応）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2400" b="1" dirty="0">
                          <a:solidFill>
                            <a:srgbClr val="002060"/>
                          </a:solidFill>
                          <a:latin typeface="+mn-ea"/>
                          <a:ea typeface="+mn-ea"/>
                        </a:rPr>
                        <a:t>化学物質の管理</a:t>
                      </a:r>
                      <a:endParaRPr kumimoji="1" lang="en-US" altLang="ja-JP" sz="2400" b="1" dirty="0">
                        <a:solidFill>
                          <a:srgbClr val="002060"/>
                        </a:solidFill>
                        <a:latin typeface="+mn-ea"/>
                        <a:ea typeface="+mn-ea"/>
                      </a:endParaRPr>
                    </a:p>
                    <a:p>
                      <a:pPr algn="ctr"/>
                      <a:r>
                        <a:rPr kumimoji="1" lang="ja-JP" altLang="en-US" sz="2400" b="1" dirty="0">
                          <a:solidFill>
                            <a:srgbClr val="002060"/>
                          </a:solidFill>
                          <a:latin typeface="+mn-ea"/>
                          <a:ea typeface="+mn-ea"/>
                        </a:rPr>
                        <a:t>例</a:t>
                      </a:r>
                      <a:endParaRPr kumimoji="1" lang="en-US" altLang="ja-JP" sz="2400" b="1" dirty="0">
                        <a:solidFill>
                          <a:srgbClr val="00206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898300">
                <a:tc>
                  <a:txBody>
                    <a:bodyPr/>
                    <a:lstStyle/>
                    <a:p>
                      <a:pPr algn="ctr"/>
                      <a:r>
                        <a:rPr kumimoji="1" lang="ja-JP" altLang="en-US" sz="2400" b="1" dirty="0">
                          <a:solidFill>
                            <a:schemeClr val="tx1"/>
                          </a:solidFill>
                        </a:rPr>
                        <a:t>リスク評価</a:t>
                      </a:r>
                      <a:endParaRPr kumimoji="1" lang="en-US" altLang="ja-JP"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000" b="0" dirty="0">
                          <a:solidFill>
                            <a:schemeClr val="tx1"/>
                          </a:solidFill>
                        </a:rPr>
                        <a:t>危害分析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000" b="0" dirty="0">
                          <a:solidFill>
                            <a:schemeClr val="tx1"/>
                          </a:solidFill>
                        </a:rPr>
                        <a:t>原因物質の危害評価</a:t>
                      </a:r>
                      <a:endParaRPr kumimoji="1" lang="en-US" altLang="ja-JP" sz="2000" b="0" dirty="0">
                        <a:solidFill>
                          <a:schemeClr val="tx1"/>
                        </a:solidFill>
                      </a:endParaRPr>
                    </a:p>
                    <a:p>
                      <a:pPr algn="ctr"/>
                      <a:r>
                        <a:rPr kumimoji="1" lang="ja-JP" altLang="en-US" sz="2000" b="0" dirty="0">
                          <a:solidFill>
                            <a:schemeClr val="tx1"/>
                          </a:solidFill>
                        </a:rPr>
                        <a:t>（原因の究明）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000" b="0" dirty="0">
                          <a:solidFill>
                            <a:schemeClr val="tx1"/>
                          </a:solidFill>
                          <a:latin typeface="+mn-ea"/>
                          <a:ea typeface="+mn-ea"/>
                        </a:rPr>
                        <a:t>化学物質の安全性の評価</a:t>
                      </a:r>
                      <a:endParaRPr kumimoji="1" lang="en-US" altLang="ja-JP" sz="2000" b="0" dirty="0">
                        <a:solidFill>
                          <a:schemeClr val="tx1"/>
                        </a:solidFill>
                        <a:latin typeface="+mn-ea"/>
                        <a:ea typeface="+mn-ea"/>
                      </a:endParaRP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423534">
                <a:tc>
                  <a:txBody>
                    <a:bodyPr/>
                    <a:lstStyle/>
                    <a:p>
                      <a:pPr algn="ctr"/>
                      <a:endParaRPr kumimoji="1" lang="en-US" altLang="ja-JP" sz="2400" b="1" dirty="0">
                        <a:solidFill>
                          <a:schemeClr val="tx1"/>
                        </a:solidFill>
                      </a:endParaRPr>
                    </a:p>
                    <a:p>
                      <a:pPr algn="ctr"/>
                      <a:r>
                        <a:rPr kumimoji="1" lang="ja-JP" altLang="en-US" sz="2400" b="1" dirty="0">
                          <a:solidFill>
                            <a:schemeClr val="tx1"/>
                          </a:solidFill>
                        </a:rPr>
                        <a:t>リスク管理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2000" b="0" dirty="0">
                          <a:solidFill>
                            <a:schemeClr val="tx1"/>
                          </a:solidFill>
                        </a:rPr>
                        <a:t>ＣＣＰの決定と</a:t>
                      </a:r>
                      <a:endParaRPr kumimoji="1" lang="en-US" altLang="ja-JP" sz="2000" b="0" dirty="0">
                        <a:solidFill>
                          <a:schemeClr val="tx1"/>
                        </a:solidFill>
                      </a:endParaRPr>
                    </a:p>
                    <a:p>
                      <a:pPr algn="ctr"/>
                      <a:r>
                        <a:rPr kumimoji="1" lang="ja-JP" altLang="en-US" sz="2000" b="0" dirty="0">
                          <a:solidFill>
                            <a:schemeClr val="tx1"/>
                          </a:solidFill>
                        </a:rPr>
                        <a:t>管理基準の設定</a:t>
                      </a:r>
                      <a:endParaRPr kumimoji="1" lang="en-US" altLang="ja-JP" sz="2000" b="0" dirty="0">
                        <a:solidFill>
                          <a:schemeClr val="tx1"/>
                        </a:solidFill>
                      </a:endParaRPr>
                    </a:p>
                    <a:p>
                      <a:pPr algn="ctr"/>
                      <a:r>
                        <a:rPr kumimoji="1" lang="ja-JP" altLang="en-US" sz="2000" b="0" dirty="0">
                          <a:solidFill>
                            <a:schemeClr val="tx1"/>
                          </a:solidFill>
                        </a:rPr>
                        <a:t>・</a:t>
                      </a:r>
                      <a:endParaRPr kumimoji="1" lang="en-US" altLang="ja-JP" sz="2000" b="0" dirty="0">
                        <a:solidFill>
                          <a:schemeClr val="tx1"/>
                        </a:solidFill>
                      </a:endParaRPr>
                    </a:p>
                    <a:p>
                      <a:pPr algn="ctr"/>
                      <a:r>
                        <a:rPr kumimoji="1" lang="ja-JP" altLang="en-US" sz="2000" b="0" dirty="0">
                          <a:solidFill>
                            <a:schemeClr val="tx1"/>
                          </a:solidFill>
                        </a:rPr>
                        <a:t>一般衛生管理と分担</a:t>
                      </a:r>
                      <a:endParaRPr kumimoji="1" lang="en-US" altLang="ja-JP"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2000" b="0" dirty="0">
                          <a:solidFill>
                            <a:schemeClr val="tx1"/>
                          </a:solidFill>
                        </a:rPr>
                        <a:t>危機管理対応措置決定</a:t>
                      </a:r>
                      <a:endParaRPr kumimoji="1" lang="en-US" altLang="ja-JP" sz="2000" b="0" dirty="0">
                        <a:solidFill>
                          <a:schemeClr val="tx1"/>
                        </a:solidFill>
                      </a:endParaRPr>
                    </a:p>
                    <a:p>
                      <a:pPr algn="ctr"/>
                      <a:endParaRPr kumimoji="1" lang="en-US" altLang="ja-JP" sz="2000" b="0" dirty="0">
                        <a:solidFill>
                          <a:schemeClr val="tx1"/>
                        </a:solidFill>
                      </a:endParaRPr>
                    </a:p>
                    <a:p>
                      <a:pPr algn="ctr"/>
                      <a:r>
                        <a:rPr kumimoji="1" lang="ja-JP" altLang="en-US" sz="2000" b="0" dirty="0">
                          <a:solidFill>
                            <a:schemeClr val="tx1"/>
                          </a:solidFill>
                        </a:rPr>
                        <a:t>危害拡大の防止策</a:t>
                      </a:r>
                      <a:endParaRPr kumimoji="1" lang="en-US" altLang="ja-JP" sz="2000" b="0" dirty="0">
                        <a:solidFill>
                          <a:schemeClr val="tx1"/>
                        </a:solidFill>
                      </a:endParaRPr>
                    </a:p>
                    <a:p>
                      <a:pPr algn="ctr"/>
                      <a:r>
                        <a:rPr kumimoji="1" lang="ja-JP" altLang="en-US" sz="2000" b="0" dirty="0">
                          <a:solidFill>
                            <a:schemeClr val="tx1"/>
                          </a:solidFill>
                        </a:rPr>
                        <a:t>再発防止策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latin typeface="+mn-ea"/>
                          <a:ea typeface="+mn-ea"/>
                        </a:rPr>
                        <a:t>健康危害の防止</a:t>
                      </a:r>
                      <a:endParaRPr kumimoji="1" lang="en-US" altLang="ja-JP" sz="2000" b="0" dirty="0">
                        <a:solidFill>
                          <a:schemeClr val="tx1"/>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latin typeface="+mn-ea"/>
                          <a:ea typeface="+mn-ea"/>
                        </a:rPr>
                        <a:t>（未然防止）</a:t>
                      </a:r>
                      <a:endParaRPr kumimoji="1" lang="en-US" altLang="ja-JP" sz="2000" b="0" dirty="0">
                        <a:solidFill>
                          <a:schemeClr val="tx1"/>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latin typeface="+mn-ea"/>
                          <a:ea typeface="+mn-ea"/>
                        </a:rPr>
                        <a:t>・</a:t>
                      </a:r>
                      <a:endParaRPr kumimoji="1" lang="en-US" altLang="ja-JP" sz="2000" b="0" dirty="0">
                        <a:solidFill>
                          <a:schemeClr val="tx1"/>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latin typeface="+mn-ea"/>
                          <a:ea typeface="+mn-ea"/>
                        </a:rPr>
                        <a:t>規格基準の設定</a:t>
                      </a:r>
                      <a:endParaRPr kumimoji="1" lang="en-US" altLang="ja-JP" sz="2000" b="0" dirty="0">
                        <a:solidFill>
                          <a:schemeClr val="tx1"/>
                        </a:solidFill>
                        <a:latin typeface="+mn-ea"/>
                        <a:ea typeface="+mn-ea"/>
                      </a:endParaRP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1754588">
                <a:tc>
                  <a:txBody>
                    <a:bodyPr/>
                    <a:lstStyle/>
                    <a:p>
                      <a:pPr algn="ctr"/>
                      <a:r>
                        <a:rPr kumimoji="1" lang="ja-JP" altLang="en-US" sz="2400" b="1" dirty="0">
                          <a:solidFill>
                            <a:schemeClr val="tx1"/>
                          </a:solidFill>
                        </a:rPr>
                        <a:t>リスクコミュニケーション</a:t>
                      </a:r>
                      <a:endParaRPr kumimoji="1" lang="en-US" altLang="ja-JP" sz="2400" b="1" dirty="0">
                        <a:solidFill>
                          <a:schemeClr val="tx1"/>
                        </a:solidFill>
                      </a:endParaRPr>
                    </a:p>
                    <a:p>
                      <a:pPr algn="ctr"/>
                      <a:endParaRPr kumimoji="1" lang="en-US" altLang="ja-JP" sz="2400" b="1" dirty="0">
                        <a:solidFill>
                          <a:schemeClr val="tx1"/>
                        </a:solidFill>
                      </a:endParaRPr>
                    </a:p>
                    <a:p>
                      <a:pPr algn="ctr"/>
                      <a:r>
                        <a:rPr kumimoji="1" lang="ja-JP" altLang="en-US" sz="2400" b="1" dirty="0">
                          <a:solidFill>
                            <a:srgbClr val="0070C0"/>
                          </a:solidFill>
                        </a:rPr>
                        <a:t>（過程へ合意）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000" b="0" dirty="0">
                          <a:solidFill>
                            <a:schemeClr val="tx1"/>
                          </a:solidFill>
                        </a:rPr>
                        <a:t>管理の徹底</a:t>
                      </a:r>
                      <a:endParaRPr kumimoji="1" lang="en-US" altLang="ja-JP" sz="2000" b="0" dirty="0">
                        <a:solidFill>
                          <a:schemeClr val="tx1"/>
                        </a:solidFill>
                      </a:endParaRPr>
                    </a:p>
                    <a:p>
                      <a:pPr algn="ctr"/>
                      <a:r>
                        <a:rPr kumimoji="1" lang="ja-JP" altLang="en-US" sz="2000" b="0" dirty="0">
                          <a:solidFill>
                            <a:schemeClr val="tx1"/>
                          </a:solidFill>
                        </a:rPr>
                        <a:t>・</a:t>
                      </a:r>
                      <a:endParaRPr kumimoji="1" lang="en-US" altLang="ja-JP" sz="2000" b="0" dirty="0">
                        <a:solidFill>
                          <a:schemeClr val="tx1"/>
                        </a:solidFill>
                      </a:endParaRPr>
                    </a:p>
                    <a:p>
                      <a:pPr algn="ctr"/>
                      <a:r>
                        <a:rPr kumimoji="1" lang="ja-JP" altLang="en-US" sz="2000" b="0" dirty="0">
                          <a:solidFill>
                            <a:schemeClr val="tx1"/>
                          </a:solidFill>
                        </a:rPr>
                        <a:t>システムへの理解</a:t>
                      </a:r>
                      <a:endParaRPr kumimoji="1" lang="en-US" altLang="ja-JP" sz="2000" b="0" dirty="0">
                        <a:solidFill>
                          <a:schemeClr val="tx1"/>
                        </a:solidFill>
                      </a:endParaRPr>
                    </a:p>
                    <a:p>
                      <a:pPr algn="ctr"/>
                      <a:endParaRPr kumimoji="1" lang="en-US" altLang="ja-JP" sz="2000" b="1" dirty="0">
                        <a:solidFill>
                          <a:srgbClr val="0070C0"/>
                        </a:solidFill>
                      </a:endParaRPr>
                    </a:p>
                    <a:p>
                      <a:pPr algn="ctr"/>
                      <a:r>
                        <a:rPr kumimoji="1" lang="ja-JP" altLang="en-US" sz="2000" b="1" dirty="0">
                          <a:solidFill>
                            <a:srgbClr val="0070C0"/>
                          </a:solidFill>
                        </a:rPr>
                        <a:t>（適切な運営）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000" b="0" dirty="0">
                          <a:solidFill>
                            <a:schemeClr val="tx1"/>
                          </a:solidFill>
                        </a:rPr>
                        <a:t>原因究明の意思統一</a:t>
                      </a:r>
                      <a:endParaRPr kumimoji="1" lang="en-US" altLang="ja-JP" sz="2000" b="0" dirty="0">
                        <a:solidFill>
                          <a:schemeClr val="tx1"/>
                        </a:solidFill>
                      </a:endParaRPr>
                    </a:p>
                    <a:p>
                      <a:pPr algn="ctr"/>
                      <a:r>
                        <a:rPr kumimoji="1" lang="ja-JP" altLang="en-US" sz="2000" b="0" dirty="0">
                          <a:solidFill>
                            <a:schemeClr val="tx1"/>
                          </a:solidFill>
                        </a:rPr>
                        <a:t>・</a:t>
                      </a:r>
                      <a:endParaRPr kumimoji="1" lang="en-US" altLang="ja-JP" sz="2000" b="0" dirty="0">
                        <a:solidFill>
                          <a:schemeClr val="tx1"/>
                        </a:solidFill>
                      </a:endParaRPr>
                    </a:p>
                    <a:p>
                      <a:pPr algn="ctr"/>
                      <a:r>
                        <a:rPr kumimoji="1" lang="ja-JP" altLang="en-US" sz="2000" b="0" dirty="0">
                          <a:solidFill>
                            <a:schemeClr val="tx1"/>
                          </a:solidFill>
                        </a:rPr>
                        <a:t>関係者へ危害の周知</a:t>
                      </a:r>
                      <a:endParaRPr kumimoji="1" lang="en-US" altLang="ja-JP" sz="2000" b="0" dirty="0">
                        <a:solidFill>
                          <a:schemeClr val="tx1"/>
                        </a:solidFill>
                      </a:endParaRPr>
                    </a:p>
                    <a:p>
                      <a:pPr algn="ctr"/>
                      <a:endParaRPr kumimoji="1" lang="en-US" altLang="ja-JP" sz="2000" b="0" dirty="0">
                        <a:solidFill>
                          <a:schemeClr val="tx1"/>
                        </a:solidFill>
                      </a:endParaRPr>
                    </a:p>
                    <a:p>
                      <a:pPr algn="ctr"/>
                      <a:r>
                        <a:rPr kumimoji="1" lang="ja-JP" altLang="en-US" sz="2000" b="1" dirty="0">
                          <a:solidFill>
                            <a:srgbClr val="0070C0"/>
                          </a:solidFill>
                        </a:rPr>
                        <a:t>（対応への理解）</a:t>
                      </a:r>
                      <a:endParaRPr kumimoji="1" lang="en-US" altLang="ja-JP" sz="2000" b="1"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000" b="0" dirty="0">
                          <a:solidFill>
                            <a:schemeClr val="tx1"/>
                          </a:solidFill>
                          <a:latin typeface="+mn-ea"/>
                          <a:ea typeface="+mn-ea"/>
                        </a:rPr>
                        <a:t>食品の安全管理</a:t>
                      </a:r>
                      <a:endParaRPr kumimoji="1" lang="en-US" altLang="ja-JP" sz="2000" b="0" dirty="0">
                        <a:solidFill>
                          <a:schemeClr val="tx1"/>
                        </a:solidFill>
                        <a:latin typeface="+mn-ea"/>
                        <a:ea typeface="+mn-ea"/>
                      </a:endParaRPr>
                    </a:p>
                    <a:p>
                      <a:pPr algn="ctr"/>
                      <a:r>
                        <a:rPr kumimoji="1" lang="ja-JP" altLang="en-US" sz="2000" b="0" dirty="0">
                          <a:solidFill>
                            <a:schemeClr val="tx1"/>
                          </a:solidFill>
                          <a:latin typeface="+mn-ea"/>
                          <a:ea typeface="+mn-ea"/>
                        </a:rPr>
                        <a:t>・</a:t>
                      </a:r>
                      <a:endParaRPr kumimoji="1" lang="en-US" altLang="ja-JP" sz="2000" b="0" dirty="0">
                        <a:solidFill>
                          <a:schemeClr val="tx1"/>
                        </a:solidFill>
                        <a:latin typeface="+mn-ea"/>
                        <a:ea typeface="+mn-ea"/>
                      </a:endParaRPr>
                    </a:p>
                    <a:p>
                      <a:pPr algn="ctr"/>
                      <a:r>
                        <a:rPr kumimoji="1" lang="ja-JP" altLang="en-US" sz="2000" b="0" dirty="0">
                          <a:solidFill>
                            <a:schemeClr val="tx1"/>
                          </a:solidFill>
                          <a:latin typeface="+mn-ea"/>
                          <a:ea typeface="+mn-ea"/>
                        </a:rPr>
                        <a:t>規格基準の理解</a:t>
                      </a:r>
                      <a:endParaRPr kumimoji="1" lang="en-US" altLang="ja-JP" sz="2000" b="0" dirty="0">
                        <a:solidFill>
                          <a:schemeClr val="tx1"/>
                        </a:solidFill>
                        <a:latin typeface="+mn-ea"/>
                        <a:ea typeface="+mn-ea"/>
                      </a:endParaRPr>
                    </a:p>
                    <a:p>
                      <a:pPr algn="ctr"/>
                      <a:endParaRPr kumimoji="1" lang="en-US" altLang="ja-JP" sz="2000" b="0" dirty="0">
                        <a:solidFill>
                          <a:schemeClr val="tx1"/>
                        </a:solidFill>
                        <a:latin typeface="+mn-ea"/>
                        <a:ea typeface="+mn-ea"/>
                      </a:endParaRPr>
                    </a:p>
                    <a:p>
                      <a:pPr algn="ctr"/>
                      <a:r>
                        <a:rPr kumimoji="1" lang="ja-JP" altLang="en-US" sz="2000" b="1" dirty="0">
                          <a:solidFill>
                            <a:srgbClr val="0070C0"/>
                          </a:solidFill>
                          <a:latin typeface="+mn-ea"/>
                          <a:ea typeface="+mn-ea"/>
                        </a:rPr>
                        <a:t>（理解と合意）</a:t>
                      </a:r>
                      <a:endParaRPr kumimoji="1" lang="en-US" altLang="ja-JP" sz="2000" b="1" dirty="0">
                        <a:solidFill>
                          <a:srgbClr val="0070C0"/>
                        </a:solidFill>
                        <a:latin typeface="+mn-ea"/>
                        <a:ea typeface="+mn-ea"/>
                      </a:endParaRP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3" name="楕円 2">
            <a:extLst>
              <a:ext uri="{FF2B5EF4-FFF2-40B4-BE49-F238E27FC236}">
                <a16:creationId xmlns:a16="http://schemas.microsoft.com/office/drawing/2014/main" id="{318DB66F-26BD-4507-9B53-7F04D71EB4DD}"/>
              </a:ext>
            </a:extLst>
          </p:cNvPr>
          <p:cNvSpPr/>
          <p:nvPr/>
        </p:nvSpPr>
        <p:spPr>
          <a:xfrm>
            <a:off x="675862" y="437322"/>
            <a:ext cx="616225" cy="5068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６</a:t>
            </a:r>
          </a:p>
        </p:txBody>
      </p:sp>
    </p:spTree>
    <p:extLst>
      <p:ext uri="{BB962C8B-B14F-4D97-AF65-F5344CB8AC3E}">
        <p14:creationId xmlns:p14="http://schemas.microsoft.com/office/powerpoint/2010/main" val="2065500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91953" y="188640"/>
            <a:ext cx="10085033" cy="1080120"/>
          </a:xfrm>
          <a:solidFill>
            <a:schemeClr val="accent5">
              <a:lumMod val="20000"/>
              <a:lumOff val="80000"/>
            </a:schemeClr>
          </a:solidFill>
          <a:ln>
            <a:solidFill>
              <a:schemeClr val="accent5">
                <a:lumMod val="60000"/>
                <a:lumOff val="40000"/>
              </a:schemeClr>
            </a:solidFill>
          </a:ln>
        </p:spPr>
        <p:txBody>
          <a:bodyPr>
            <a:normAutofit fontScale="90000"/>
          </a:bodyPr>
          <a:lstStyle/>
          <a:p>
            <a:pPr algn="ctr"/>
            <a:br>
              <a:rPr lang="en-US" altLang="ja-JP" sz="3600" dirty="0">
                <a:solidFill>
                  <a:srgbClr val="0070C0"/>
                </a:solidFill>
              </a:rPr>
            </a:br>
            <a:r>
              <a:rPr lang="ja-JP" altLang="en-US" sz="3600" b="1" dirty="0">
                <a:solidFill>
                  <a:srgbClr val="0070C0"/>
                </a:solidFill>
              </a:rPr>
              <a:t>法改正前の輸出入における相互の要求レベル</a:t>
            </a:r>
            <a:br>
              <a:rPr lang="en-US" altLang="ja-JP" sz="2400" dirty="0">
                <a:solidFill>
                  <a:srgbClr val="0070C0"/>
                </a:solidFill>
              </a:rPr>
            </a:br>
            <a:br>
              <a:rPr lang="en-US" altLang="ja-JP" sz="2400" dirty="0">
                <a:solidFill>
                  <a:srgbClr val="0070C0"/>
                </a:solidFill>
              </a:rPr>
            </a:br>
            <a:r>
              <a:rPr lang="ja-JP" altLang="en-US" sz="2400" b="1" dirty="0"/>
              <a:t>食品衛生法改正により</a:t>
            </a:r>
            <a:r>
              <a:rPr lang="en-US" altLang="ja-JP" sz="2400" b="1" dirty="0"/>
              <a:t>HACCP</a:t>
            </a:r>
            <a:r>
              <a:rPr lang="ja-JP" altLang="en-US" sz="2400" b="1" dirty="0"/>
              <a:t>導入国となった</a:t>
            </a:r>
            <a:br>
              <a:rPr lang="en-US" altLang="ja-JP" sz="2800" dirty="0">
                <a:solidFill>
                  <a:srgbClr val="0070C0"/>
                </a:solidFill>
              </a:rPr>
            </a:br>
            <a:endParaRPr lang="ja-JP" altLang="en-US" sz="3600" dirty="0">
              <a:solidFill>
                <a:srgbClr val="0070C0"/>
              </a:solidFill>
            </a:endParaRPr>
          </a:p>
        </p:txBody>
      </p:sp>
      <p:sp>
        <p:nvSpPr>
          <p:cNvPr id="5" name="円/楕円 4"/>
          <p:cNvSpPr/>
          <p:nvPr/>
        </p:nvSpPr>
        <p:spPr>
          <a:xfrm>
            <a:off x="3972274" y="2132856"/>
            <a:ext cx="1080120" cy="2448272"/>
          </a:xfrm>
          <a:prstGeom prst="ellipse">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日本</a:t>
            </a:r>
          </a:p>
        </p:txBody>
      </p:sp>
      <p:sp>
        <p:nvSpPr>
          <p:cNvPr id="6" name="円/楕円 5"/>
          <p:cNvSpPr/>
          <p:nvPr/>
        </p:nvSpPr>
        <p:spPr>
          <a:xfrm>
            <a:off x="1091954" y="2132856"/>
            <a:ext cx="1080120" cy="2448272"/>
          </a:xfrm>
          <a:prstGeom prst="ellipse">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角丸四角形 8"/>
          <p:cNvSpPr/>
          <p:nvPr/>
        </p:nvSpPr>
        <p:spPr>
          <a:xfrm>
            <a:off x="7536160" y="2132856"/>
            <a:ext cx="864096" cy="24482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米国</a:t>
            </a:r>
            <a:endParaRPr lang="en-US" altLang="ja-JP" sz="2400" b="1" dirty="0">
              <a:solidFill>
                <a:schemeClr val="tx1"/>
              </a:solidFill>
            </a:endParaRPr>
          </a:p>
          <a:p>
            <a:pPr algn="ctr"/>
            <a:r>
              <a:rPr lang="ja-JP" altLang="en-US" sz="2400" b="1" dirty="0">
                <a:solidFill>
                  <a:schemeClr val="tx1"/>
                </a:solidFill>
              </a:rPr>
              <a:t>等</a:t>
            </a:r>
          </a:p>
        </p:txBody>
      </p:sp>
      <p:sp>
        <p:nvSpPr>
          <p:cNvPr id="10" name="角丸四角形 9"/>
          <p:cNvSpPr/>
          <p:nvPr/>
        </p:nvSpPr>
        <p:spPr>
          <a:xfrm>
            <a:off x="10312890" y="2132856"/>
            <a:ext cx="864096" cy="24482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正方形/長方形 10"/>
          <p:cNvSpPr/>
          <p:nvPr/>
        </p:nvSpPr>
        <p:spPr>
          <a:xfrm>
            <a:off x="1091953" y="1420594"/>
            <a:ext cx="4350059" cy="43204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rgbClr val="FF0000"/>
                </a:solidFill>
              </a:rPr>
              <a:t>HACCP</a:t>
            </a:r>
            <a:r>
              <a:rPr lang="ja-JP" altLang="en-US" b="1" dirty="0">
                <a:solidFill>
                  <a:srgbClr val="FF0000"/>
                </a:solidFill>
              </a:rPr>
              <a:t>非導入国</a:t>
            </a:r>
          </a:p>
        </p:txBody>
      </p:sp>
      <p:sp>
        <p:nvSpPr>
          <p:cNvPr id="12" name="正方形/長方形 11"/>
          <p:cNvSpPr/>
          <p:nvPr/>
        </p:nvSpPr>
        <p:spPr>
          <a:xfrm>
            <a:off x="7176120" y="1412776"/>
            <a:ext cx="4000866"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rgbClr val="0070C0"/>
                </a:solidFill>
              </a:rPr>
              <a:t>HACCP</a:t>
            </a:r>
            <a:r>
              <a:rPr lang="ja-JP" altLang="en-US" b="1" dirty="0">
                <a:solidFill>
                  <a:srgbClr val="0070C0"/>
                </a:solidFill>
              </a:rPr>
              <a:t>導入国</a:t>
            </a:r>
          </a:p>
        </p:txBody>
      </p:sp>
      <p:sp>
        <p:nvSpPr>
          <p:cNvPr id="13" name="左右矢印 12"/>
          <p:cNvSpPr/>
          <p:nvPr/>
        </p:nvSpPr>
        <p:spPr>
          <a:xfrm>
            <a:off x="2460106" y="3068960"/>
            <a:ext cx="1080120" cy="432048"/>
          </a:xfrm>
          <a:prstGeom prst="lef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 name="左右矢印 13"/>
          <p:cNvSpPr/>
          <p:nvPr/>
        </p:nvSpPr>
        <p:spPr>
          <a:xfrm>
            <a:off x="8629095" y="3068960"/>
            <a:ext cx="1355336" cy="432048"/>
          </a:xfrm>
          <a:prstGeom prst="lef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右矢印 14"/>
          <p:cNvSpPr/>
          <p:nvPr/>
        </p:nvSpPr>
        <p:spPr>
          <a:xfrm>
            <a:off x="5452860" y="2503503"/>
            <a:ext cx="1867276" cy="639192"/>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70C0"/>
                </a:solidFill>
              </a:rPr>
              <a:t>輸出のレベル</a:t>
            </a:r>
          </a:p>
        </p:txBody>
      </p:sp>
      <p:sp>
        <p:nvSpPr>
          <p:cNvPr id="16" name="左矢印 15"/>
          <p:cNvSpPr/>
          <p:nvPr/>
        </p:nvSpPr>
        <p:spPr>
          <a:xfrm>
            <a:off x="5452859" y="3715305"/>
            <a:ext cx="1867275" cy="435501"/>
          </a:xfrm>
          <a:prstGeom prst="leftArrow">
            <a:avLst>
              <a:gd name="adj1" fmla="val 62231"/>
              <a:gd name="adj2" fmla="val 52038"/>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FF0000"/>
                </a:solidFill>
              </a:rPr>
              <a:t>輸入のレベル</a:t>
            </a:r>
          </a:p>
        </p:txBody>
      </p:sp>
      <p:sp>
        <p:nvSpPr>
          <p:cNvPr id="17" name="正方形/長方形 16"/>
          <p:cNvSpPr/>
          <p:nvPr/>
        </p:nvSpPr>
        <p:spPr>
          <a:xfrm>
            <a:off x="1091953" y="5013176"/>
            <a:ext cx="3960441" cy="360040"/>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rPr>
              <a:t>相互に非導入国として同等</a:t>
            </a:r>
          </a:p>
        </p:txBody>
      </p:sp>
      <p:sp>
        <p:nvSpPr>
          <p:cNvPr id="18" name="正方形/長方形 17"/>
          <p:cNvSpPr/>
          <p:nvPr/>
        </p:nvSpPr>
        <p:spPr>
          <a:xfrm>
            <a:off x="7536160" y="5013176"/>
            <a:ext cx="3640826" cy="3600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70C0"/>
                </a:solidFill>
              </a:rPr>
              <a:t>相互に導入国として同等</a:t>
            </a:r>
          </a:p>
        </p:txBody>
      </p:sp>
      <p:sp>
        <p:nvSpPr>
          <p:cNvPr id="19" name="正方形/長方形 18"/>
          <p:cNvSpPr/>
          <p:nvPr/>
        </p:nvSpPr>
        <p:spPr>
          <a:xfrm>
            <a:off x="1091953" y="5589240"/>
            <a:ext cx="10085033"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rPr>
              <a:t>　</a:t>
            </a:r>
            <a:r>
              <a:rPr lang="ja-JP" altLang="en-US" sz="2000" dirty="0">
                <a:solidFill>
                  <a:srgbClr val="0070C0"/>
                </a:solidFill>
              </a:rPr>
              <a:t>＊</a:t>
            </a:r>
            <a:r>
              <a:rPr lang="en-US" altLang="ja-JP" sz="2000" dirty="0">
                <a:solidFill>
                  <a:srgbClr val="0070C0"/>
                </a:solidFill>
              </a:rPr>
              <a:t>HACCP</a:t>
            </a:r>
            <a:r>
              <a:rPr lang="ja-JP" altLang="en-US" sz="2000" dirty="0">
                <a:solidFill>
                  <a:srgbClr val="0070C0"/>
                </a:solidFill>
              </a:rPr>
              <a:t>導入国からは、日本に対し</a:t>
            </a:r>
            <a:r>
              <a:rPr lang="en-US" altLang="ja-JP" sz="2000" dirty="0">
                <a:solidFill>
                  <a:srgbClr val="0070C0"/>
                </a:solidFill>
              </a:rPr>
              <a:t>HACCP</a:t>
            </a:r>
            <a:r>
              <a:rPr lang="ja-JP" altLang="en-US" sz="2000" dirty="0">
                <a:solidFill>
                  <a:srgbClr val="0070C0"/>
                </a:solidFill>
              </a:rPr>
              <a:t>管理をしたものを求める。</a:t>
            </a:r>
            <a:endParaRPr lang="en-US" altLang="ja-JP" sz="2000" dirty="0">
              <a:solidFill>
                <a:srgbClr val="0070C0"/>
              </a:solidFill>
            </a:endParaRPr>
          </a:p>
          <a:p>
            <a:r>
              <a:rPr lang="ja-JP" altLang="en-US" sz="2000" dirty="0">
                <a:solidFill>
                  <a:schemeClr val="tx1"/>
                </a:solidFill>
              </a:rPr>
              <a:t>　</a:t>
            </a:r>
            <a:r>
              <a:rPr lang="ja-JP" altLang="en-US" sz="2000" dirty="0">
                <a:solidFill>
                  <a:srgbClr val="FF0000"/>
                </a:solidFill>
              </a:rPr>
              <a:t>＊日本の安全管理レベル以上の管理を求められない。</a:t>
            </a:r>
          </a:p>
        </p:txBody>
      </p:sp>
      <p:sp>
        <p:nvSpPr>
          <p:cNvPr id="2" name="正方形/長方形 1">
            <a:extLst>
              <a:ext uri="{FF2B5EF4-FFF2-40B4-BE49-F238E27FC236}">
                <a16:creationId xmlns:a16="http://schemas.microsoft.com/office/drawing/2014/main" id="{67F2FBE8-C983-43E8-8BA1-8AABF2B93CAC}"/>
              </a:ext>
            </a:extLst>
          </p:cNvPr>
          <p:cNvSpPr/>
          <p:nvPr/>
        </p:nvSpPr>
        <p:spPr>
          <a:xfrm>
            <a:off x="5344357" y="5005359"/>
            <a:ext cx="1975777" cy="367857"/>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明確な格差</a:t>
            </a:r>
          </a:p>
        </p:txBody>
      </p:sp>
      <p:sp>
        <p:nvSpPr>
          <p:cNvPr id="3" name="楕円 2">
            <a:extLst>
              <a:ext uri="{FF2B5EF4-FFF2-40B4-BE49-F238E27FC236}">
                <a16:creationId xmlns:a16="http://schemas.microsoft.com/office/drawing/2014/main" id="{C389DBAD-8B92-4B72-98C1-ED6AA7639784}"/>
              </a:ext>
            </a:extLst>
          </p:cNvPr>
          <p:cNvSpPr/>
          <p:nvPr/>
        </p:nvSpPr>
        <p:spPr>
          <a:xfrm>
            <a:off x="1091953" y="397565"/>
            <a:ext cx="548004" cy="5909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７</a:t>
            </a:r>
          </a:p>
        </p:txBody>
      </p:sp>
    </p:spTree>
    <p:extLst>
      <p:ext uri="{BB962C8B-B14F-4D97-AF65-F5344CB8AC3E}">
        <p14:creationId xmlns:p14="http://schemas.microsoft.com/office/powerpoint/2010/main" val="23471092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1870</TotalTime>
  <Words>1254</Words>
  <Application>Microsoft Office PowerPoint</Application>
  <PresentationFormat>ワイド画面</PresentationFormat>
  <Paragraphs>282</Paragraphs>
  <Slides>13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HG丸ｺﾞｼｯｸM-PRO</vt:lpstr>
      <vt:lpstr>游ゴシック</vt:lpstr>
      <vt:lpstr>游ゴシック Light</vt:lpstr>
      <vt:lpstr>Arial</vt:lpstr>
      <vt:lpstr>Times New Roman</vt:lpstr>
      <vt:lpstr>Office テーマ</vt:lpstr>
      <vt:lpstr>   NPO法人食科協NL  改正食品衛生法が全面施行しました②  HACCPの制度化</vt:lpstr>
      <vt:lpstr>食品衛生法改正と食品衛生管理の動き</vt:lpstr>
      <vt:lpstr>Safer food, better business. より安全な食品、よりよいビジネス。</vt:lpstr>
      <vt:lpstr>HACCPシステムを適用する目的</vt:lpstr>
      <vt:lpstr>衛生管理の従来方式とHACCP方式</vt:lpstr>
      <vt:lpstr>PowerPoint プレゼンテーション</vt:lpstr>
      <vt:lpstr>PowerPoint プレゼンテーション</vt:lpstr>
      <vt:lpstr>リスク分析の考え方とは</vt:lpstr>
      <vt:lpstr> 法改正前の輸出入における相互の要求レベル  食品衛生法改正によりHACCP導入国となった </vt:lpstr>
      <vt:lpstr>　食品事業者の視点は 　サプライチェーンマネジメント</vt:lpstr>
      <vt:lpstr>危害要因の特性 　 施設ごと・食品ごとに異なること</vt:lpstr>
      <vt:lpstr>製造・調理等施設の安全の問題はどこに ハザードの存在は製造施設の状況により異なる</vt:lpstr>
      <vt:lpstr>製品説明書と食品表示の概要 共に食品ごとに記載する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アルボース衛生コラム  改正食品衛生法について</dc:title>
  <dc:creator>tkita</dc:creator>
  <cp:lastModifiedBy>tkita</cp:lastModifiedBy>
  <cp:revision>56</cp:revision>
  <dcterms:created xsi:type="dcterms:W3CDTF">2021-06-12T05:52:46Z</dcterms:created>
  <dcterms:modified xsi:type="dcterms:W3CDTF">2021-08-24T01:59:03Z</dcterms:modified>
</cp:coreProperties>
</file>